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75" r:id="rId3"/>
    <p:sldMasterId id="2147483687" r:id="rId4"/>
  </p:sldMasterIdLst>
  <p:notesMasterIdLst>
    <p:notesMasterId r:id="rId46"/>
  </p:notesMasterIdLst>
  <p:sldIdLst>
    <p:sldId id="257" r:id="rId5"/>
    <p:sldId id="313" r:id="rId6"/>
    <p:sldId id="258" r:id="rId7"/>
    <p:sldId id="259" r:id="rId8"/>
    <p:sldId id="345" r:id="rId9"/>
    <p:sldId id="265" r:id="rId10"/>
    <p:sldId id="414" r:id="rId11"/>
    <p:sldId id="371" r:id="rId12"/>
    <p:sldId id="494" r:id="rId13"/>
    <p:sldId id="506" r:id="rId14"/>
    <p:sldId id="507" r:id="rId15"/>
    <p:sldId id="497" r:id="rId16"/>
    <p:sldId id="498" r:id="rId17"/>
    <p:sldId id="499" r:id="rId18"/>
    <p:sldId id="505" r:id="rId19"/>
    <p:sldId id="500" r:id="rId20"/>
    <p:sldId id="501" r:id="rId21"/>
    <p:sldId id="504" r:id="rId22"/>
    <p:sldId id="511" r:id="rId23"/>
    <p:sldId id="508" r:id="rId24"/>
    <p:sldId id="509" r:id="rId25"/>
    <p:sldId id="510" r:id="rId26"/>
    <p:sldId id="496" r:id="rId27"/>
    <p:sldId id="391" r:id="rId28"/>
    <p:sldId id="489" r:id="rId29"/>
    <p:sldId id="490" r:id="rId30"/>
    <p:sldId id="491" r:id="rId31"/>
    <p:sldId id="492" r:id="rId32"/>
    <p:sldId id="441" r:id="rId33"/>
    <p:sldId id="396" r:id="rId34"/>
    <p:sldId id="394" r:id="rId35"/>
    <p:sldId id="493" r:id="rId36"/>
    <p:sldId id="304" r:id="rId37"/>
    <p:sldId id="263" r:id="rId38"/>
    <p:sldId id="449" r:id="rId39"/>
    <p:sldId id="476" r:id="rId40"/>
    <p:sldId id="466" r:id="rId41"/>
    <p:sldId id="464" r:id="rId42"/>
    <p:sldId id="467" r:id="rId43"/>
    <p:sldId id="465" r:id="rId44"/>
    <p:sldId id="468"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JH" initials="L" lastIdx="0" clrIdx="0"/>
  <p:cmAuthor id="2" name="weihua" initials="w"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C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varScale="1">
        <p:scale>
          <a:sx n="89" d="100"/>
          <a:sy n="89" d="100"/>
        </p:scale>
        <p:origin x="120" y="114"/>
      </p:cViewPr>
      <p:guideLst>
        <p:guide orient="horz" pos="2159"/>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18136-BD5A-4DDE-947C-B41F981EE3BD}" type="datetimeFigureOut">
              <a:rPr lang="zh-CN" altLang="en-US" smtClean="0"/>
              <a:t>2020/9/23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08165-A1D7-4C3C-93AB-C8AA8344885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08165-A1D7-4C3C-93AB-C8AA8344885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536E63-CF9A-4232-A3D9-9A480CD8EADF}" type="slidenum">
              <a:rPr lang="zh-CN" altLang="en-US" smtClean="0"/>
              <a:t>31</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08165-A1D7-4C3C-93AB-C8AA83448856}" type="slidenum">
              <a:rPr lang="zh-CN" altLang="en-US" smtClean="0"/>
              <a:t>33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536E63-CF9A-4232-A3D9-9A480CD8EADF}" type="slidenum">
              <a:rPr lang="zh-CN" altLang="en-US" smtClean="0"/>
              <a:t>34</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08165-A1D7-4C3C-93AB-C8AA83448856}" type="slidenum">
              <a:rPr lang="zh-CN" altLang="en-US" smtClean="0"/>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8C7A94-4F48-4D78-B507-8DB6CBA51D3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08165-A1D7-4C3C-93AB-C8AA8344885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08165-A1D7-4C3C-93AB-C8AA8344885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536E63-CF9A-4232-A3D9-9A480CD8EADF}" type="slidenum">
              <a:rPr lang="zh-CN" altLang="en-US" smtClean="0"/>
              <a:t>6</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536E63-CF9A-4232-A3D9-9A480CD8EADF}" type="slidenum">
              <a:rPr lang="zh-CN" altLang="en-US" smtClean="0"/>
              <a:t>19</a:t>
            </a:fld>
            <a:endParaRPr lang="zh-CN" altLang="en-US" dirty="0"/>
          </a:p>
        </p:txBody>
      </p:sp>
    </p:spTree>
    <p:extLst>
      <p:ext uri="{BB962C8B-B14F-4D97-AF65-F5344CB8AC3E}">
        <p14:creationId xmlns:p14="http://schemas.microsoft.com/office/powerpoint/2010/main" val="248859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536E63-CF9A-4232-A3D9-9A480CD8EADF}" type="slidenum">
              <a:rPr lang="zh-CN" altLang="en-US" smtClean="0"/>
              <a:t>24</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808165-A1D7-4C3C-93AB-C8AA83448856}" type="slidenum">
              <a:rPr lang="zh-CN" altLang="en-US" smtClean="0"/>
              <a:t>29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536E63-CF9A-4232-A3D9-9A480CD8EADF}" type="slidenum">
              <a:rPr lang="zh-CN" altLang="en-US" smtClean="0"/>
              <a:t>30</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7" name="图片 6" descr="图片1"/>
          <p:cNvPicPr>
            <a:picLocks noChangeAspect="1"/>
          </p:cNvPicPr>
          <p:nvPr userDrawn="1"/>
        </p:nvPicPr>
        <p:blipFill>
          <a:blip r:embed="rId2"/>
          <a:stretch>
            <a:fillRect/>
          </a:stretch>
        </p:blipFill>
        <p:spPr>
          <a:xfrm>
            <a:off x="-23495" y="-10795"/>
            <a:ext cx="12238990" cy="68789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49D6FF-C454-4AB1-B209-3B35E9418D1A}"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D7924-8719-428E-A7AC-F98772F1035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49D6FF-C454-4AB1-B209-3B35E9418D1A}"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D7924-8719-428E-A7AC-F98772F1035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6" name="图片 5" descr="图片1"/>
          <p:cNvPicPr>
            <a:picLocks noChangeAspect="1"/>
          </p:cNvPicPr>
          <p:nvPr userDrawn="1"/>
        </p:nvPicPr>
        <p:blipFill>
          <a:blip r:embed="rId2"/>
          <a:stretch>
            <a:fillRect/>
          </a:stretch>
        </p:blipFill>
        <p:spPr>
          <a:xfrm>
            <a:off x="8890" y="-27940"/>
            <a:ext cx="12174220" cy="6913880"/>
          </a:xfrm>
          <a:prstGeom prst="rect">
            <a:avLst/>
          </a:prstGeom>
        </p:spPr>
      </p:pic>
      <p:sp>
        <p:nvSpPr>
          <p:cNvPr id="2" name="标题 1"/>
          <p:cNvSpPr>
            <a:spLocks noGrp="1"/>
          </p:cNvSpPr>
          <p:nvPr>
            <p:ph type="title" hasCustomPrompt="1"/>
          </p:nvPr>
        </p:nvSpPr>
        <p:spPr>
          <a:xfrm>
            <a:off x="1242483" y="530225"/>
            <a:ext cx="8581421" cy="530224"/>
          </a:xfrm>
        </p:spPr>
        <p:txBody>
          <a:bodyPr>
            <a:normAutofit/>
          </a:bodyPr>
          <a:lstStyle>
            <a:lvl1pPr>
              <a:defRPr sz="3000" b="1">
                <a:solidFill>
                  <a:srgbClr val="C00000"/>
                </a:solidFill>
                <a:latin typeface="微软雅黑" panose="020B0503020204020204" pitchFamily="34" charset="-122"/>
                <a:ea typeface="微软雅黑" panose="020B0503020204020204" pitchFamily="34" charset="-122"/>
              </a:defRPr>
            </a:lvl1pPr>
          </a:lstStyle>
          <a:p>
            <a:r>
              <a:rPr lang="zh-CN" altLang="en-US" dirty="0"/>
              <a:t>单击编辑母版标题样式</a:t>
            </a:r>
          </a:p>
        </p:txBody>
      </p:sp>
      <p:sp>
        <p:nvSpPr>
          <p:cNvPr id="3" name="日期占位符 2"/>
          <p:cNvSpPr>
            <a:spLocks noGrp="1"/>
          </p:cNvSpPr>
          <p:nvPr>
            <p:ph type="dt" sz="half" idx="10"/>
          </p:nvPr>
        </p:nvSpPr>
        <p:spPr/>
        <p:txBody>
          <a:bodyPr/>
          <a:lstStyle/>
          <a:p>
            <a:fld id="{FC34C749-20C2-4E6A-B398-B7FC6B6C9821}" type="datetimeFigureOut">
              <a:rPr lang="zh-CN" altLang="en-US" smtClean="0"/>
              <a:t>2020/9/23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1D72CE-499E-482D-B1AA-8C6A4EDCD8FD}" type="slidenum">
              <a:rPr lang="zh-CN" altLang="en-US" smtClean="0"/>
              <a:t>‹#›</a:t>
            </a:fld>
            <a:endParaRPr lang="zh-CN" altLang="en-US"/>
          </a:p>
        </p:txBody>
      </p:sp>
      <p:cxnSp>
        <p:nvCxnSpPr>
          <p:cNvPr id="8" name="直接连接符 7"/>
          <p:cNvCxnSpPr/>
          <p:nvPr userDrawn="1"/>
        </p:nvCxnSpPr>
        <p:spPr>
          <a:xfrm flipH="1" flipV="1">
            <a:off x="0" y="1060450"/>
            <a:ext cx="12347575" cy="127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任意多边形 18"/>
          <p:cNvSpPr/>
          <p:nvPr userDrawn="1"/>
        </p:nvSpPr>
        <p:spPr>
          <a:xfrm>
            <a:off x="-8466" y="461432"/>
            <a:ext cx="1234017" cy="564093"/>
          </a:xfrm>
          <a:custGeom>
            <a:avLst/>
            <a:gdLst>
              <a:gd name="connsiteX0" fmla="*/ 0 w 1234017"/>
              <a:gd name="connsiteY0" fmla="*/ 0 h 564093"/>
              <a:gd name="connsiteX1" fmla="*/ 1085363 w 1234017"/>
              <a:gd name="connsiteY1" fmla="*/ 0 h 564093"/>
              <a:gd name="connsiteX2" fmla="*/ 1234017 w 1234017"/>
              <a:gd name="connsiteY2" fmla="*/ 564093 h 564093"/>
              <a:gd name="connsiteX3" fmla="*/ 0 w 1234017"/>
              <a:gd name="connsiteY3" fmla="*/ 564093 h 564093"/>
            </a:gdLst>
            <a:ahLst/>
            <a:cxnLst>
              <a:cxn ang="0">
                <a:pos x="connsiteX0" y="connsiteY0"/>
              </a:cxn>
              <a:cxn ang="0">
                <a:pos x="connsiteX1" y="connsiteY1"/>
              </a:cxn>
              <a:cxn ang="0">
                <a:pos x="connsiteX2" y="connsiteY2"/>
              </a:cxn>
              <a:cxn ang="0">
                <a:pos x="connsiteX3" y="connsiteY3"/>
              </a:cxn>
            </a:cxnLst>
            <a:rect l="l" t="t" r="r" b="b"/>
            <a:pathLst>
              <a:path w="1234017" h="564093">
                <a:moveTo>
                  <a:pt x="0" y="0"/>
                </a:moveTo>
                <a:lnTo>
                  <a:pt x="1085363" y="0"/>
                </a:lnTo>
                <a:lnTo>
                  <a:pt x="1234017" y="564093"/>
                </a:lnTo>
                <a:lnTo>
                  <a:pt x="0" y="56409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2713" y="527050"/>
            <a:ext cx="574861" cy="4699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图片1"/>
          <p:cNvPicPr>
            <a:picLocks noChangeAspect="1"/>
          </p:cNvPicPr>
          <p:nvPr userDrawn="1"/>
        </p:nvPicPr>
        <p:blipFill>
          <a:blip r:embed="rId2"/>
          <a:stretch>
            <a:fillRect/>
          </a:stretch>
        </p:blipFill>
        <p:spPr>
          <a:xfrm>
            <a:off x="-23495" y="-10795"/>
            <a:ext cx="12238990" cy="687895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449D6FF-C454-4AB1-B209-3B35E9418D1A}"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D7924-8719-428E-A7AC-F98772F10357}"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449D6FF-C454-4AB1-B209-3B35E9418D1A}"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D7924-8719-428E-A7AC-F98772F10357}"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59FDA-71CD-4F0F-812E-F576B358BFD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449D6FF-C454-4AB1-B209-3B35E9418D1A}" type="datetimeFigureOut">
              <a:rPr lang="zh-CN" altLang="en-US" smtClean="0"/>
              <a:t>2020/9/23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FD7924-8719-428E-A7AC-F98772F1035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49D6FF-C454-4AB1-B209-3B35E9418D1A}" type="datetimeFigureOut">
              <a:rPr lang="zh-CN" altLang="en-US" smtClean="0"/>
              <a:t>2020/9/23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FD7924-8719-428E-A7AC-F98772F1035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449D6FF-C454-4AB1-B209-3B35E9418D1A}"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D7924-8719-428E-A7AC-F98772F1035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811" y="3815247"/>
            <a:ext cx="4146254" cy="2754985"/>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498432"/>
            <a:ext cx="12192000" cy="135956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6870032" cy="1916717"/>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57687" y="4066674"/>
            <a:ext cx="3534313" cy="3001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1200"/>
                                        <p:tgtEl>
                                          <p:spTgt spid="8"/>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900"/>
                                        <p:tgtEl>
                                          <p:spTgt spid="7"/>
                                        </p:tgtEl>
                                      </p:cBhvr>
                                    </p:animEffect>
                                  </p:childTnLst>
                                </p:cTn>
                              </p:par>
                            </p:childTnLst>
                          </p:cTn>
                        </p:par>
                        <p:par>
                          <p:cTn id="12" fill="hold">
                            <p:stCondLst>
                              <p:cond delay="25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900"/>
                                        <p:tgtEl>
                                          <p:spTgt spid="10"/>
                                        </p:tgtEl>
                                      </p:cBhvr>
                                    </p:animEffec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449D6FF-C454-4AB1-B209-3B35E9418D1A}"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D7924-8719-428E-A7AC-F98772F1035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49D6FF-C454-4AB1-B209-3B35E9418D1A}" type="datetimeFigureOut">
              <a:rPr lang="zh-CN" altLang="en-US" smtClean="0"/>
              <a:t>2020/9/23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D7924-8719-428E-A7AC-F98772F1035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59FDA-71CD-4F0F-812E-F576B358BFD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59FDA-71CD-4F0F-812E-F576B358BFD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D1152B-D2F0-4BCE-801B-7A54663AC408}" type="datetimeFigureOut">
              <a:rPr lang="zh-CN" altLang="en-US" smtClean="0"/>
              <a:t>2020/9/23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59FDA-71CD-4F0F-812E-F576B358BFD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4.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hyperlink" Target="http://www.sinomap.com.cn/pic/city/chinacity.asp"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xml"/><Relationship Id="rId7" Type="http://schemas.openxmlformats.org/officeDocument/2006/relationships/image" Target="../media/image54.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2.xml"/></Relationships>
</file>

<file path=ppt/slides/_rels/slide3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jpe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文本框 58"/>
          <p:cNvSpPr txBox="1"/>
          <p:nvPr/>
        </p:nvSpPr>
        <p:spPr>
          <a:xfrm>
            <a:off x="4187025" y="257843"/>
            <a:ext cx="3818255" cy="922020"/>
          </a:xfrm>
          <a:prstGeom prst="rect">
            <a:avLst/>
          </a:prstGeom>
        </p:spPr>
        <p:txBody>
          <a:bodyPr wrap="none">
            <a:spAutoFit/>
          </a:bodyPr>
          <a:lstStyle>
            <a:defPPr>
              <a:defRPr lang="zh-CN"/>
            </a:defPPr>
            <a:lvl1pPr algn="ctr">
              <a:defRPr sz="3600" b="1" spc="300">
                <a:ln w="12700">
                  <a:solidFill>
                    <a:schemeClr val="bg1"/>
                  </a:solidFill>
                </a:ln>
                <a:solidFill>
                  <a:schemeClr val="accent1"/>
                </a:solidFill>
                <a:effectLst>
                  <a:outerShdw blurRad="50800" dist="38100" dir="5400000" algn="t" rotWithShape="0">
                    <a:prstClr val="black">
                      <a:alpha val="27000"/>
                    </a:prstClr>
                  </a:outerShdw>
                </a:effectLst>
                <a:latin typeface="微软雅黑" panose="020B0503020204020204" pitchFamily="34" charset="-122"/>
                <a:ea typeface="微软雅黑" panose="020B0503020204020204" pitchFamily="34" charset="-122"/>
                <a:cs typeface="+mn-ea"/>
              </a:defRPr>
            </a:lvl1pPr>
          </a:lstStyle>
          <a:p>
            <a:pPr algn="l"/>
            <a:r>
              <a:rPr lang="zh-CN" altLang="en-US" sz="5400" dirty="0">
                <a:ln w="12700">
                  <a:noFill/>
                </a:ln>
                <a:solidFill>
                  <a:srgbClr val="FF0000"/>
                </a:solidFill>
                <a:effectLst/>
                <a:latin typeface="造字工房朗宋（非商用）常规体" pitchFamily="2" charset="-122"/>
                <a:ea typeface="造字工房朗宋（非商用）常规体" pitchFamily="2" charset="-122"/>
              </a:rPr>
              <a:t>猜猜他是谁</a:t>
            </a: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85492"/>
            <a:ext cx="12192000" cy="1016000"/>
          </a:xfrm>
          <a:prstGeom prst="rect">
            <a:avLst/>
          </a:prstGeom>
        </p:spPr>
      </p:pic>
      <p:grpSp>
        <p:nvGrpSpPr>
          <p:cNvPr id="8" name="组合 7"/>
          <p:cNvGrpSpPr>
            <a:grpSpLocks noChangeAspect="1"/>
          </p:cNvGrpSpPr>
          <p:nvPr/>
        </p:nvGrpSpPr>
        <p:grpSpPr>
          <a:xfrm>
            <a:off x="257810" y="170180"/>
            <a:ext cx="2454910" cy="1118870"/>
            <a:chOff x="1672035" y="1687395"/>
            <a:chExt cx="938928" cy="452259"/>
          </a:xfrm>
          <a:effectLst>
            <a:outerShdw blurRad="50800" dist="38100" dir="5400000" algn="t" rotWithShape="0">
              <a:prstClr val="black">
                <a:alpha val="40000"/>
              </a:prstClr>
            </a:outerShdw>
          </a:effectLst>
        </p:grpSpPr>
        <p:pic>
          <p:nvPicPr>
            <p:cNvPr id="25" name="Picture 2" descr="C:\Users\xb\Desktop\素材--党建\PNG--党（国）徽旗\党旗红旗\16sucai_20150709173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672035" y="1687395"/>
              <a:ext cx="845493" cy="44350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xb\Desktop\53bf653e36a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3728" y="1707654"/>
              <a:ext cx="487235"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7" descr="G:\2016我图\两会\ooopic_10194892_b0c64675b11c678cafbc\00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12986" y="2580095"/>
            <a:ext cx="1879014"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1610360" y="1447800"/>
            <a:ext cx="8451850" cy="4345940"/>
            <a:chOff x="2383" y="2907"/>
            <a:chExt cx="13310" cy="6361"/>
          </a:xfrm>
        </p:grpSpPr>
        <p:sp>
          <p:nvSpPr>
            <p:cNvPr id="10" name="平行四边形 9"/>
            <p:cNvSpPr/>
            <p:nvPr/>
          </p:nvSpPr>
          <p:spPr>
            <a:xfrm flipH="1">
              <a:off x="2383" y="3338"/>
              <a:ext cx="13011" cy="5930"/>
            </a:xfrm>
            <a:prstGeom prst="parallelogram">
              <a:avLst>
                <a:gd name="adj" fmla="val 15910"/>
              </a:avLst>
            </a:prstGeom>
            <a:solidFill>
              <a:srgbClr val="F2BF2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a:p>
          </p:txBody>
        </p:sp>
        <p:sp>
          <p:nvSpPr>
            <p:cNvPr id="11" name="平行四边形 10"/>
            <p:cNvSpPr/>
            <p:nvPr/>
          </p:nvSpPr>
          <p:spPr>
            <a:xfrm flipH="1">
              <a:off x="2657" y="2907"/>
              <a:ext cx="13036" cy="6113"/>
            </a:xfrm>
            <a:prstGeom prst="parallelogram">
              <a:avLst>
                <a:gd name="adj" fmla="val 1591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a:p>
          </p:txBody>
        </p:sp>
      </p:grpSp>
      <p:sp>
        <p:nvSpPr>
          <p:cNvPr id="3" name="矩形 2"/>
          <p:cNvSpPr/>
          <p:nvPr/>
        </p:nvSpPr>
        <p:spPr>
          <a:xfrm>
            <a:off x="2171700" y="1447800"/>
            <a:ext cx="7795895" cy="4225290"/>
          </a:xfrm>
          <a:prstGeom prst="rect">
            <a:avLst/>
          </a:prstGeom>
        </p:spPr>
        <p:txBody>
          <a:bodyPr wrap="square">
            <a:spAutoFit/>
          </a:bodyPr>
          <a:lstStyle/>
          <a:p>
            <a:pPr algn="ctr">
              <a:lnSpc>
                <a:spcPct val="120000"/>
              </a:lnSpc>
            </a:pPr>
            <a:r>
              <a:rPr lang="en-US" altLang="zh-CN" sz="3200" b="1" dirty="0">
                <a:solidFill>
                  <a:schemeClr val="bg1"/>
                </a:solidFill>
                <a:effectLst/>
                <a:latin typeface="造字工房朗宋（非商用）常规体" pitchFamily="2" charset="-122"/>
                <a:ea typeface="造字工房朗宋（非商用）常规体" pitchFamily="2" charset="-122"/>
              </a:rPr>
              <a:t>71</a:t>
            </a:r>
            <a:r>
              <a:rPr lang="zh-CN" altLang="en-US" sz="3200" b="1" dirty="0">
                <a:solidFill>
                  <a:schemeClr val="bg1"/>
                </a:solidFill>
                <a:effectLst/>
                <a:latin typeface="造字工房朗宋（非商用）常规体" pitchFamily="2" charset="-122"/>
                <a:ea typeface="造字工房朗宋（非商用）常规体" pitchFamily="2" charset="-122"/>
              </a:rPr>
              <a:t>年前</a:t>
            </a:r>
          </a:p>
          <a:p>
            <a:pPr algn="ctr">
              <a:lnSpc>
                <a:spcPct val="120000"/>
              </a:lnSpc>
            </a:pPr>
            <a:r>
              <a:rPr lang="zh-CN" altLang="en-US" sz="3200" b="1" dirty="0">
                <a:solidFill>
                  <a:schemeClr val="bg1"/>
                </a:solidFill>
                <a:effectLst/>
                <a:latin typeface="造字工房朗宋（非商用）常规体" pitchFamily="2" charset="-122"/>
                <a:ea typeface="造字工房朗宋（非商用）常规体" pitchFamily="2" charset="-122"/>
              </a:rPr>
              <a:t>毛主席让中国人站起来了</a:t>
            </a:r>
          </a:p>
          <a:p>
            <a:pPr algn="ctr">
              <a:lnSpc>
                <a:spcPct val="120000"/>
              </a:lnSpc>
            </a:pPr>
            <a:r>
              <a:rPr lang="en-US" altLang="zh-CN" sz="3200" b="1" dirty="0">
                <a:solidFill>
                  <a:schemeClr val="bg1"/>
                </a:solidFill>
                <a:effectLst/>
                <a:latin typeface="造字工房朗宋（非商用）常规体" pitchFamily="2" charset="-122"/>
                <a:ea typeface="造字工房朗宋（非商用）常规体" pitchFamily="2" charset="-122"/>
              </a:rPr>
              <a:t>42</a:t>
            </a:r>
            <a:r>
              <a:rPr lang="zh-CN" altLang="en-US" sz="3200" b="1" dirty="0">
                <a:solidFill>
                  <a:schemeClr val="bg1"/>
                </a:solidFill>
                <a:effectLst/>
                <a:latin typeface="造字工房朗宋（非商用）常规体" pitchFamily="2" charset="-122"/>
                <a:ea typeface="造字工房朗宋（非商用）常规体" pitchFamily="2" charset="-122"/>
              </a:rPr>
              <a:t>年前</a:t>
            </a:r>
          </a:p>
          <a:p>
            <a:pPr algn="ctr">
              <a:lnSpc>
                <a:spcPct val="120000"/>
              </a:lnSpc>
            </a:pPr>
            <a:r>
              <a:rPr lang="zh-CN" altLang="en-US" sz="3200" b="1" dirty="0">
                <a:solidFill>
                  <a:schemeClr val="bg1"/>
                </a:solidFill>
                <a:effectLst/>
                <a:latin typeface="造字工房朗宋（非商用）常规体" pitchFamily="2" charset="-122"/>
                <a:ea typeface="造字工房朗宋（非商用）常规体" pitchFamily="2" charset="-122"/>
                <a:sym typeface="+mn-ea"/>
              </a:rPr>
              <a:t>有一位老人提出的</a:t>
            </a:r>
            <a:r>
              <a:rPr lang="zh-CN" altLang="en-US" sz="3200" b="1" dirty="0">
                <a:solidFill>
                  <a:schemeClr val="bg1"/>
                </a:solidFill>
                <a:effectLst/>
                <a:latin typeface="造字工房朗宋（非商用）常规体" pitchFamily="2" charset="-122"/>
                <a:ea typeface="造字工房朗宋（非商用）常规体" pitchFamily="2" charset="-122"/>
              </a:rPr>
              <a:t>伟大的构想</a:t>
            </a:r>
          </a:p>
          <a:p>
            <a:pPr algn="ctr">
              <a:lnSpc>
                <a:spcPct val="120000"/>
              </a:lnSpc>
            </a:pPr>
            <a:r>
              <a:rPr lang="zh-CN" altLang="en-US" sz="3200" b="1" dirty="0">
                <a:solidFill>
                  <a:schemeClr val="bg1"/>
                </a:solidFill>
                <a:effectLst/>
                <a:latin typeface="造字工房朗宋（非商用）常规体" pitchFamily="2" charset="-122"/>
                <a:ea typeface="造字工房朗宋（非商用）常规体" pitchFamily="2" charset="-122"/>
              </a:rPr>
              <a:t>让中国人迈开了气壮山河的新步伐</a:t>
            </a:r>
          </a:p>
          <a:p>
            <a:pPr algn="ctr">
              <a:lnSpc>
                <a:spcPct val="120000"/>
              </a:lnSpc>
            </a:pPr>
            <a:r>
              <a:rPr lang="zh-CN" altLang="en-US" sz="3200" b="1" dirty="0">
                <a:solidFill>
                  <a:schemeClr val="bg1"/>
                </a:solidFill>
                <a:effectLst/>
                <a:latin typeface="造字工房朗宋（非商用）常规体" pitchFamily="2" charset="-122"/>
                <a:ea typeface="造字工房朗宋（非商用）常规体" pitchFamily="2" charset="-122"/>
              </a:rPr>
              <a:t>在富起来、强起来的复兴之路上踏歌而行</a:t>
            </a:r>
          </a:p>
          <a:p>
            <a:pPr algn="ctr">
              <a:lnSpc>
                <a:spcPct val="120000"/>
              </a:lnSpc>
            </a:pPr>
            <a:r>
              <a:rPr lang="zh-CN" altLang="en-US" sz="3200" b="1" dirty="0">
                <a:solidFill>
                  <a:schemeClr val="bg1"/>
                </a:solidFill>
                <a:effectLst/>
                <a:latin typeface="造字工房朗宋（非商用）常规体" pitchFamily="2" charset="-122"/>
                <a:ea typeface="造字工房朗宋（非商用）常规体" pitchFamily="2" charset="-122"/>
              </a:rPr>
              <a:t>  他就是：</a:t>
            </a:r>
          </a:p>
        </p:txBody>
      </p:sp>
      <p:pic>
        <p:nvPicPr>
          <p:cNvPr id="12" name="凌敏智 - 天空之城 (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204325" y="-977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cTn>
                              </p:par>
                              <p:par>
                                <p:cTn id="7" presetID="22" presetClass="entr" presetSubtype="4"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anim calcmode="lin" valueType="num">
                                      <p:cBhvr>
                                        <p:cTn id="18" dur="750" fill="hold"/>
                                        <p:tgtEl>
                                          <p:spTgt spid="2"/>
                                        </p:tgtEl>
                                        <p:attrNameLst>
                                          <p:attrName>ppt_x</p:attrName>
                                        </p:attrNameLst>
                                      </p:cBhvr>
                                      <p:tavLst>
                                        <p:tav tm="0">
                                          <p:val>
                                            <p:strVal val="#ppt_x"/>
                                          </p:val>
                                        </p:tav>
                                        <p:tav tm="100000">
                                          <p:val>
                                            <p:strVal val="#ppt_x"/>
                                          </p:val>
                                        </p:tav>
                                      </p:tavLst>
                                    </p:anim>
                                    <p:anim calcmode="lin" valueType="num">
                                      <p:cBhvr>
                                        <p:cTn id="19" dur="75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000"/>
                            </p:stCondLst>
                            <p:childTnLst>
                              <p:par>
                                <p:cTn id="25" presetID="14" presetClass="entr" presetSubtype="10" fill="hold" grpId="0" nodeType="afterEffect">
                                  <p:stCondLst>
                                    <p:cond delay="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par>
                                <p:cTn id="28" presetID="2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 showWhenStopped="0">
                <p:cTn id="31" fill="hold" display="0">
                  <p:stCondLst>
                    <p:cond delay="indefinite"/>
                  </p:stCondLst>
                  <p:endCondLst>
                    <p:cond evt="onStopAudio" delay="0">
                      <p:tgtEl>
                        <p:sldTgt/>
                      </p:tgtEl>
                    </p:cond>
                  </p:endCondLst>
                </p:cTn>
                <p:tgtEl>
                  <p:spTgt spid="12"/>
                </p:tgtEl>
              </p:cMediaNode>
            </p:audio>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2951"/>
          <a:stretch/>
        </p:blipFill>
        <p:spPr>
          <a:xfrm>
            <a:off x="644019" y="387275"/>
            <a:ext cx="10737572" cy="6088829"/>
          </a:xfrm>
          <a:prstGeom prst="rect">
            <a:avLst/>
          </a:prstGeom>
        </p:spPr>
      </p:pic>
    </p:spTree>
    <p:extLst>
      <p:ext uri="{BB962C8B-B14F-4D97-AF65-F5344CB8AC3E}">
        <p14:creationId xmlns:p14="http://schemas.microsoft.com/office/powerpoint/2010/main" val="3706918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483" y="185605"/>
            <a:ext cx="10755210" cy="6129134"/>
          </a:xfrm>
          <a:prstGeom prst="rect">
            <a:avLst/>
          </a:prstGeom>
        </p:spPr>
      </p:pic>
    </p:spTree>
    <p:extLst>
      <p:ext uri="{BB962C8B-B14F-4D97-AF65-F5344CB8AC3E}">
        <p14:creationId xmlns:p14="http://schemas.microsoft.com/office/powerpoint/2010/main" val="249883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483" y="325455"/>
            <a:ext cx="10453820" cy="6032314"/>
          </a:xfrm>
          <a:prstGeom prst="rect">
            <a:avLst/>
          </a:prstGeom>
        </p:spPr>
      </p:pic>
    </p:spTree>
    <p:extLst>
      <p:ext uri="{BB962C8B-B14F-4D97-AF65-F5344CB8AC3E}">
        <p14:creationId xmlns:p14="http://schemas.microsoft.com/office/powerpoint/2010/main" val="121710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26" y="405521"/>
            <a:ext cx="10774933" cy="6230056"/>
          </a:xfrm>
          <a:prstGeom prst="rect">
            <a:avLst/>
          </a:prstGeom>
        </p:spPr>
      </p:pic>
    </p:spTree>
    <p:extLst>
      <p:ext uri="{BB962C8B-B14F-4D97-AF65-F5344CB8AC3E}">
        <p14:creationId xmlns:p14="http://schemas.microsoft.com/office/powerpoint/2010/main" val="1910971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482" y="252614"/>
            <a:ext cx="10777967" cy="6277277"/>
          </a:xfrm>
          <a:prstGeom prst="rect">
            <a:avLst/>
          </a:prstGeom>
        </p:spPr>
      </p:pic>
    </p:spTree>
    <p:extLst>
      <p:ext uri="{BB962C8B-B14F-4D97-AF65-F5344CB8AC3E}">
        <p14:creationId xmlns:p14="http://schemas.microsoft.com/office/powerpoint/2010/main" val="847971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21505" name="Picture 2" descr="http://www.mianfeiwendang.com/pic/04d9229bb2bcd1746ea8281c2b51fac58e9717b4/1-720-png_6_0_0_135_907_311_233_888.75_1258.725-960-0-244-960.jpg"/>
          <p:cNvPicPr>
            <a:picLocks noChangeAspect="1" noChangeArrowheads="1"/>
          </p:cNvPicPr>
          <p:nvPr/>
        </p:nvPicPr>
        <p:blipFill>
          <a:blip r:embed="rId2"/>
          <a:srcRect/>
          <a:stretch>
            <a:fillRect/>
          </a:stretch>
        </p:blipFill>
        <p:spPr bwMode="auto">
          <a:xfrm>
            <a:off x="1524000" y="286385"/>
            <a:ext cx="9144000" cy="6284913"/>
          </a:xfrm>
          <a:prstGeom prst="rect">
            <a:avLst/>
          </a:prstGeom>
          <a:noFill/>
          <a:ln w="9525">
            <a:noFill/>
            <a:miter lim="800000"/>
            <a:headEnd/>
            <a:tailEnd/>
          </a:ln>
        </p:spPr>
      </p:pic>
    </p:spTree>
    <p:extLst>
      <p:ext uri="{BB962C8B-B14F-4D97-AF65-F5344CB8AC3E}">
        <p14:creationId xmlns:p14="http://schemas.microsoft.com/office/powerpoint/2010/main" val="233554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56" y="230407"/>
            <a:ext cx="11089529" cy="6367536"/>
          </a:xfrm>
          <a:prstGeom prst="rect">
            <a:avLst/>
          </a:prstGeom>
        </p:spPr>
      </p:pic>
    </p:spTree>
    <p:extLst>
      <p:ext uri="{BB962C8B-B14F-4D97-AF65-F5344CB8AC3E}">
        <p14:creationId xmlns:p14="http://schemas.microsoft.com/office/powerpoint/2010/main" val="2452993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483" y="212953"/>
            <a:ext cx="10429237" cy="5961936"/>
          </a:xfrm>
          <a:prstGeom prst="rect">
            <a:avLst/>
          </a:prstGeom>
        </p:spPr>
      </p:pic>
    </p:spTree>
    <p:extLst>
      <p:ext uri="{BB962C8B-B14F-4D97-AF65-F5344CB8AC3E}">
        <p14:creationId xmlns:p14="http://schemas.microsoft.com/office/powerpoint/2010/main" val="158335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687" y="305928"/>
            <a:ext cx="11060434" cy="6202448"/>
          </a:xfrm>
          <a:prstGeom prst="rect">
            <a:avLst/>
          </a:prstGeom>
        </p:spPr>
      </p:pic>
    </p:spTree>
    <p:extLst>
      <p:ext uri="{BB962C8B-B14F-4D97-AF65-F5344CB8AC3E}">
        <p14:creationId xmlns:p14="http://schemas.microsoft.com/office/powerpoint/2010/main" val="919734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318260" y="342265"/>
            <a:ext cx="8599170" cy="583565"/>
          </a:xfrm>
          <a:prstGeom prst="rect">
            <a:avLst/>
          </a:prstGeom>
          <a:noFill/>
        </p:spPr>
        <p:txBody>
          <a:bodyPr wrap="square" rtlCol="0" anchor="t">
            <a:spAutoFit/>
          </a:bodyPr>
          <a:lstStyle/>
          <a:p>
            <a:pPr>
              <a:lnSpc>
                <a:spcPct val="100000"/>
              </a:lnSpc>
            </a:pPr>
            <a:r>
              <a:rPr lang="zh-CN" altLang="en-US" sz="3200" b="1" dirty="0">
                <a:solidFill>
                  <a:srgbClr val="C00000"/>
                </a:solidFill>
                <a:latin typeface="微软雅黑" panose="020B0503020204020204" pitchFamily="34" charset="-122"/>
                <a:ea typeface="微软雅黑" panose="020B0503020204020204" pitchFamily="34" charset="-122"/>
                <a:cs typeface="+mj-cs"/>
                <a:sym typeface="+mn-ea"/>
              </a:rPr>
              <a:t>（</a:t>
            </a:r>
            <a:r>
              <a:rPr lang="en-US" altLang="zh-CN" sz="3200" b="1" dirty="0">
                <a:solidFill>
                  <a:srgbClr val="C00000"/>
                </a:solidFill>
                <a:latin typeface="微软雅黑" panose="020B0503020204020204" pitchFamily="34" charset="-122"/>
                <a:ea typeface="微软雅黑" panose="020B0503020204020204" pitchFamily="34" charset="-122"/>
                <a:cs typeface="+mj-cs"/>
                <a:sym typeface="+mn-ea"/>
              </a:rPr>
              <a:t>3</a:t>
            </a:r>
            <a:r>
              <a:rPr lang="zh-CN" altLang="en-US" sz="3200" b="1" dirty="0">
                <a:solidFill>
                  <a:srgbClr val="C00000"/>
                </a:solidFill>
                <a:latin typeface="微软雅黑" panose="020B0503020204020204" pitchFamily="34" charset="-122"/>
                <a:ea typeface="微软雅黑" panose="020B0503020204020204" pitchFamily="34" charset="-122"/>
                <a:cs typeface="+mj-cs"/>
                <a:sym typeface="+mn-ea"/>
              </a:rPr>
              <a:t>）深化推进对外开放新格局：</a:t>
            </a:r>
            <a:endParaRPr lang="zh-CN" altLang="en-US" sz="3200" b="1" dirty="0">
              <a:solidFill>
                <a:srgbClr val="C00000"/>
              </a:solidFill>
              <a:latin typeface="微软雅黑" panose="020B0503020204020204" pitchFamily="34" charset="-122"/>
              <a:ea typeface="微软雅黑" panose="020B0503020204020204" pitchFamily="34" charset="-122"/>
              <a:cs typeface="+mj-cs"/>
            </a:endParaRPr>
          </a:p>
        </p:txBody>
      </p:sp>
      <p:pic>
        <p:nvPicPr>
          <p:cNvPr id="2" name="图片 1" descr="5.对外开放新格局"/>
          <p:cNvPicPr>
            <a:picLocks noChangeAspect="1"/>
          </p:cNvPicPr>
          <p:nvPr/>
        </p:nvPicPr>
        <p:blipFill>
          <a:blip r:embed="rId3"/>
          <a:stretch>
            <a:fillRect/>
          </a:stretch>
        </p:blipFill>
        <p:spPr>
          <a:xfrm>
            <a:off x="46990" y="1109980"/>
            <a:ext cx="7199630" cy="5828030"/>
          </a:xfrm>
          <a:prstGeom prst="rect">
            <a:avLst/>
          </a:prstGeom>
        </p:spPr>
      </p:pic>
      <p:sp>
        <p:nvSpPr>
          <p:cNvPr id="17" name="文本框 16"/>
          <p:cNvSpPr txBox="1"/>
          <p:nvPr/>
        </p:nvSpPr>
        <p:spPr>
          <a:xfrm>
            <a:off x="7859395" y="6288405"/>
            <a:ext cx="2897505" cy="521970"/>
          </a:xfrm>
          <a:prstGeom prst="rect">
            <a:avLst/>
          </a:prstGeom>
          <a:noFill/>
        </p:spPr>
        <p:txBody>
          <a:bodyPr wrap="square" rtlCol="0" anchor="t">
            <a:spAutoFit/>
          </a:bodyPr>
          <a:lstStyle/>
          <a:p>
            <a:pPr>
              <a:lnSpc>
                <a:spcPct val="100000"/>
              </a:lnSpc>
            </a:pPr>
            <a:r>
              <a:rPr lang="zh-CN" altLang="en-US" sz="2800" b="1" dirty="0">
                <a:solidFill>
                  <a:srgbClr val="00B0F0"/>
                </a:solidFill>
                <a:latin typeface="微软雅黑" panose="020B0503020204020204" pitchFamily="34" charset="-122"/>
                <a:ea typeface="微软雅黑" panose="020B0503020204020204" pitchFamily="34" charset="-122"/>
                <a:cs typeface="+mj-cs"/>
              </a:rPr>
              <a:t>建立经济特区</a:t>
            </a:r>
          </a:p>
        </p:txBody>
      </p:sp>
      <p:sp>
        <p:nvSpPr>
          <p:cNvPr id="18" name="上箭头 17"/>
          <p:cNvSpPr/>
          <p:nvPr/>
        </p:nvSpPr>
        <p:spPr>
          <a:xfrm>
            <a:off x="8752205" y="5808345"/>
            <a:ext cx="344805" cy="541020"/>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0000"/>
              </a:solidFill>
            </a:endParaRPr>
          </a:p>
        </p:txBody>
      </p:sp>
      <p:sp>
        <p:nvSpPr>
          <p:cNvPr id="19" name="文本框 18"/>
          <p:cNvSpPr txBox="1"/>
          <p:nvPr/>
        </p:nvSpPr>
        <p:spPr>
          <a:xfrm>
            <a:off x="7849235" y="5332095"/>
            <a:ext cx="3060700" cy="521970"/>
          </a:xfrm>
          <a:prstGeom prst="rect">
            <a:avLst/>
          </a:prstGeom>
          <a:noFill/>
        </p:spPr>
        <p:txBody>
          <a:bodyPr wrap="square" rtlCol="0" anchor="t">
            <a:spAutoFit/>
          </a:bodyPr>
          <a:lstStyle/>
          <a:p>
            <a:pPr>
              <a:lnSpc>
                <a:spcPct val="100000"/>
              </a:lnSpc>
            </a:pPr>
            <a:r>
              <a:rPr lang="zh-CN" altLang="en-US" sz="2800" b="1" dirty="0">
                <a:solidFill>
                  <a:srgbClr val="00B0F0"/>
                </a:solidFill>
                <a:latin typeface="微软雅黑" panose="020B0503020204020204" pitchFamily="34" charset="-122"/>
                <a:ea typeface="微软雅黑" panose="020B0503020204020204" pitchFamily="34" charset="-122"/>
                <a:cs typeface="+mj-cs"/>
              </a:rPr>
              <a:t>开放沿海城市</a:t>
            </a:r>
          </a:p>
        </p:txBody>
      </p:sp>
      <p:sp>
        <p:nvSpPr>
          <p:cNvPr id="20" name="上箭头 19"/>
          <p:cNvSpPr/>
          <p:nvPr/>
        </p:nvSpPr>
        <p:spPr>
          <a:xfrm>
            <a:off x="8752205" y="4779645"/>
            <a:ext cx="344805" cy="541020"/>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0000"/>
              </a:solidFill>
            </a:endParaRPr>
          </a:p>
        </p:txBody>
      </p:sp>
      <p:sp>
        <p:nvSpPr>
          <p:cNvPr id="21" name="文本框 20"/>
          <p:cNvSpPr txBox="1"/>
          <p:nvPr/>
        </p:nvSpPr>
        <p:spPr>
          <a:xfrm>
            <a:off x="8085455" y="4272915"/>
            <a:ext cx="2499360" cy="521970"/>
          </a:xfrm>
          <a:prstGeom prst="rect">
            <a:avLst/>
          </a:prstGeom>
          <a:noFill/>
        </p:spPr>
        <p:txBody>
          <a:bodyPr wrap="square" rtlCol="0" anchor="t">
            <a:spAutoFit/>
          </a:bodyPr>
          <a:lstStyle/>
          <a:p>
            <a:pPr>
              <a:lnSpc>
                <a:spcPct val="100000"/>
              </a:lnSpc>
            </a:pPr>
            <a:r>
              <a:rPr lang="zh-CN" altLang="en-US" sz="2800" b="1" dirty="0">
                <a:solidFill>
                  <a:srgbClr val="00B0F0"/>
                </a:solidFill>
                <a:latin typeface="微软雅黑" panose="020B0503020204020204" pitchFamily="34" charset="-122"/>
                <a:ea typeface="微软雅黑" panose="020B0503020204020204" pitchFamily="34" charset="-122"/>
                <a:cs typeface="+mj-cs"/>
              </a:rPr>
              <a:t>沿海开发区</a:t>
            </a:r>
          </a:p>
        </p:txBody>
      </p:sp>
      <p:sp>
        <p:nvSpPr>
          <p:cNvPr id="22" name="上箭头 21"/>
          <p:cNvSpPr/>
          <p:nvPr/>
        </p:nvSpPr>
        <p:spPr>
          <a:xfrm>
            <a:off x="8752205" y="3761740"/>
            <a:ext cx="344805" cy="541020"/>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0000"/>
              </a:solidFill>
            </a:endParaRPr>
          </a:p>
        </p:txBody>
      </p:sp>
      <p:sp>
        <p:nvSpPr>
          <p:cNvPr id="23" name="文本框 22"/>
          <p:cNvSpPr txBox="1"/>
          <p:nvPr/>
        </p:nvSpPr>
        <p:spPr>
          <a:xfrm>
            <a:off x="7481570" y="3255010"/>
            <a:ext cx="3060700" cy="521970"/>
          </a:xfrm>
          <a:prstGeom prst="rect">
            <a:avLst/>
          </a:prstGeom>
          <a:noFill/>
        </p:spPr>
        <p:txBody>
          <a:bodyPr wrap="square" rtlCol="0" anchor="t">
            <a:spAutoFit/>
          </a:bodyPr>
          <a:lstStyle/>
          <a:p>
            <a:pPr>
              <a:lnSpc>
                <a:spcPct val="100000"/>
              </a:lnSpc>
            </a:pPr>
            <a:r>
              <a:rPr lang="zh-CN" altLang="en-US" sz="2800" b="1" dirty="0">
                <a:solidFill>
                  <a:srgbClr val="00B0F0"/>
                </a:solidFill>
                <a:latin typeface="微软雅黑" panose="020B0503020204020204" pitchFamily="34" charset="-122"/>
                <a:ea typeface="微软雅黑" panose="020B0503020204020204" pitchFamily="34" charset="-122"/>
                <a:cs typeface="+mj-cs"/>
                <a:sym typeface="+mn-ea"/>
              </a:rPr>
              <a:t>开放内地中心城市</a:t>
            </a:r>
          </a:p>
        </p:txBody>
      </p:sp>
      <p:sp>
        <p:nvSpPr>
          <p:cNvPr id="24" name="上箭头 23"/>
          <p:cNvSpPr/>
          <p:nvPr/>
        </p:nvSpPr>
        <p:spPr>
          <a:xfrm>
            <a:off x="8711565" y="2783840"/>
            <a:ext cx="344805" cy="541020"/>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0000"/>
              </a:solidFill>
            </a:endParaRPr>
          </a:p>
        </p:txBody>
      </p:sp>
      <p:sp>
        <p:nvSpPr>
          <p:cNvPr id="25" name="文本框 24"/>
          <p:cNvSpPr txBox="1"/>
          <p:nvPr/>
        </p:nvSpPr>
        <p:spPr>
          <a:xfrm>
            <a:off x="7859395" y="2261870"/>
            <a:ext cx="2395220" cy="521970"/>
          </a:xfrm>
          <a:prstGeom prst="rect">
            <a:avLst/>
          </a:prstGeom>
          <a:noFill/>
        </p:spPr>
        <p:txBody>
          <a:bodyPr wrap="square" rtlCol="0" anchor="t">
            <a:spAutoFit/>
          </a:bodyPr>
          <a:lstStyle/>
          <a:p>
            <a:pPr>
              <a:lnSpc>
                <a:spcPct val="100000"/>
              </a:lnSpc>
            </a:pPr>
            <a:r>
              <a:rPr lang="zh-CN" altLang="en-US" sz="2800" b="1" dirty="0">
                <a:solidFill>
                  <a:srgbClr val="00B0F0"/>
                </a:solidFill>
                <a:latin typeface="微软雅黑" panose="020B0503020204020204" pitchFamily="34" charset="-122"/>
                <a:ea typeface="微软雅黑" panose="020B0503020204020204" pitchFamily="34" charset="-122"/>
                <a:cs typeface="+mj-cs"/>
              </a:rPr>
              <a:t>加入世贸组织</a:t>
            </a:r>
          </a:p>
        </p:txBody>
      </p:sp>
      <p:sp>
        <p:nvSpPr>
          <p:cNvPr id="111" name="文本框 110"/>
          <p:cNvSpPr txBox="1"/>
          <p:nvPr/>
        </p:nvSpPr>
        <p:spPr>
          <a:xfrm>
            <a:off x="10785475" y="1109980"/>
            <a:ext cx="1358265" cy="5631180"/>
          </a:xfrm>
          <a:prstGeom prst="rect">
            <a:avLst/>
          </a:prstGeom>
          <a:noFill/>
        </p:spPr>
        <p:txBody>
          <a:bodyPr wrap="square" rtlCol="0" anchor="t">
            <a:spAutoFit/>
          </a:bodyPr>
          <a:lstStyle/>
          <a:p>
            <a:pPr>
              <a:lnSpc>
                <a:spcPct val="100000"/>
              </a:lnSpc>
            </a:pPr>
            <a:r>
              <a:rPr lang="zh-CN" altLang="en-US" sz="4000" b="1" dirty="0">
                <a:solidFill>
                  <a:srgbClr val="C00000"/>
                </a:solidFill>
                <a:latin typeface="微软雅黑" panose="020B0503020204020204" pitchFamily="34" charset="-122"/>
                <a:ea typeface="微软雅黑" panose="020B0503020204020204" pitchFamily="34" charset="-122"/>
                <a:cs typeface="+mj-cs"/>
              </a:rPr>
              <a:t>使社会经济迅速发展，综合国力显著提升。</a:t>
            </a:r>
          </a:p>
        </p:txBody>
      </p:sp>
      <p:sp>
        <p:nvSpPr>
          <p:cNvPr id="39" name="上箭头 38"/>
          <p:cNvSpPr/>
          <p:nvPr/>
        </p:nvSpPr>
        <p:spPr>
          <a:xfrm>
            <a:off x="8711565" y="1676400"/>
            <a:ext cx="344805" cy="541020"/>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0000"/>
              </a:solidFill>
            </a:endParaRPr>
          </a:p>
        </p:txBody>
      </p:sp>
      <p:sp>
        <p:nvSpPr>
          <p:cNvPr id="40" name="文本框 39"/>
          <p:cNvSpPr txBox="1"/>
          <p:nvPr/>
        </p:nvSpPr>
        <p:spPr>
          <a:xfrm>
            <a:off x="7859395" y="1109980"/>
            <a:ext cx="2395220" cy="521970"/>
          </a:xfrm>
          <a:prstGeom prst="rect">
            <a:avLst/>
          </a:prstGeom>
          <a:noFill/>
        </p:spPr>
        <p:txBody>
          <a:bodyPr wrap="square" rtlCol="0" anchor="t">
            <a:spAutoFit/>
          </a:bodyPr>
          <a:lstStyle/>
          <a:p>
            <a:pPr>
              <a:lnSpc>
                <a:spcPct val="100000"/>
              </a:lnSpc>
            </a:pPr>
            <a:r>
              <a:rPr lang="zh-CN" altLang="en-US" sz="2800" b="1" dirty="0">
                <a:solidFill>
                  <a:srgbClr val="00B0F0"/>
                </a:solidFill>
                <a:latin typeface="微软雅黑" panose="020B0503020204020204" pitchFamily="34" charset="-122"/>
                <a:ea typeface="微软雅黑" panose="020B0503020204020204" pitchFamily="34" charset="-122"/>
                <a:cs typeface="+mj-cs"/>
              </a:rPr>
              <a:t>设立自贸区</a:t>
            </a:r>
          </a:p>
        </p:txBody>
      </p:sp>
      <p:sp>
        <p:nvSpPr>
          <p:cNvPr id="3" name="文本框 2"/>
          <p:cNvSpPr txBox="1"/>
          <p:nvPr/>
        </p:nvSpPr>
        <p:spPr>
          <a:xfrm>
            <a:off x="7481570" y="403860"/>
            <a:ext cx="5382260" cy="460375"/>
          </a:xfrm>
          <a:prstGeom prst="rect">
            <a:avLst/>
          </a:prstGeom>
          <a:noFill/>
        </p:spPr>
        <p:txBody>
          <a:bodyPr wrap="square" rtlCol="0" anchor="t">
            <a:spAutoFit/>
          </a:bodyPr>
          <a:lstStyle/>
          <a:p>
            <a:pPr>
              <a:lnSpc>
                <a:spcPct val="100000"/>
              </a:lnSpc>
            </a:pPr>
            <a:r>
              <a:rPr lang="zh-CN" altLang="en-US" sz="2400" b="1" dirty="0">
                <a:solidFill>
                  <a:srgbClr val="C00000"/>
                </a:solidFill>
                <a:latin typeface="微软雅黑" panose="020B0503020204020204" pitchFamily="34" charset="-122"/>
                <a:ea typeface="微软雅黑" panose="020B0503020204020204" pitchFamily="34" charset="-122"/>
                <a:cs typeface="+mj-cs"/>
              </a:rPr>
              <a:t>全方位、多层次、宽领域</a:t>
            </a:r>
          </a:p>
        </p:txBody>
      </p:sp>
    </p:spTree>
    <p:extLst>
      <p:ext uri="{BB962C8B-B14F-4D97-AF65-F5344CB8AC3E}">
        <p14:creationId xmlns:p14="http://schemas.microsoft.com/office/powerpoint/2010/main" val="2717700450"/>
      </p:ext>
    </p:ext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2"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par>
                          <p:cTn id="54" fill="hold">
                            <p:stCondLst>
                              <p:cond delay="8000"/>
                            </p:stCondLst>
                            <p:childTnLst>
                              <p:par>
                                <p:cTn id="55" presetID="42"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childTnLst>
                          </p:cTn>
                        </p:par>
                        <p:par>
                          <p:cTn id="60" fill="hold">
                            <p:stCondLst>
                              <p:cond delay="9000"/>
                            </p:stCondLst>
                            <p:childTnLst>
                              <p:par>
                                <p:cTn id="61" presetID="42"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childTnLst>
                          </p:cTn>
                        </p:par>
                        <p:par>
                          <p:cTn id="66" fill="hold">
                            <p:stCondLst>
                              <p:cond delay="10000"/>
                            </p:stCondLst>
                            <p:childTnLst>
                              <p:par>
                                <p:cTn id="67" presetID="42" presetClass="entr" presetSubtype="0" fill="hold" grpId="0"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1000"/>
                                        <p:tgtEl>
                                          <p:spTgt spid="39"/>
                                        </p:tgtEl>
                                      </p:cBhvr>
                                    </p:animEffect>
                                    <p:anim calcmode="lin" valueType="num">
                                      <p:cBhvr>
                                        <p:cTn id="70" dur="1000" fill="hold"/>
                                        <p:tgtEl>
                                          <p:spTgt spid="39"/>
                                        </p:tgtEl>
                                        <p:attrNameLst>
                                          <p:attrName>ppt_x</p:attrName>
                                        </p:attrNameLst>
                                      </p:cBhvr>
                                      <p:tavLst>
                                        <p:tav tm="0">
                                          <p:val>
                                            <p:strVal val="#ppt_x"/>
                                          </p:val>
                                        </p:tav>
                                        <p:tav tm="100000">
                                          <p:val>
                                            <p:strVal val="#ppt_x"/>
                                          </p:val>
                                        </p:tav>
                                      </p:tavLst>
                                    </p:anim>
                                    <p:anim calcmode="lin" valueType="num">
                                      <p:cBhvr>
                                        <p:cTn id="71" dur="1000" fill="hold"/>
                                        <p:tgtEl>
                                          <p:spTgt spid="39"/>
                                        </p:tgtEl>
                                        <p:attrNameLst>
                                          <p:attrName>ppt_y</p:attrName>
                                        </p:attrNameLst>
                                      </p:cBhvr>
                                      <p:tavLst>
                                        <p:tav tm="0">
                                          <p:val>
                                            <p:strVal val="#ppt_y+.1"/>
                                          </p:val>
                                        </p:tav>
                                        <p:tav tm="100000">
                                          <p:val>
                                            <p:strVal val="#ppt_y"/>
                                          </p:val>
                                        </p:tav>
                                      </p:tavLst>
                                    </p:anim>
                                  </p:childTnLst>
                                </p:cTn>
                              </p:par>
                            </p:childTnLst>
                          </p:cTn>
                        </p:par>
                        <p:par>
                          <p:cTn id="72" fill="hold">
                            <p:stCondLst>
                              <p:cond delay="11000"/>
                            </p:stCondLst>
                            <p:childTnLst>
                              <p:par>
                                <p:cTn id="73" presetID="42" presetClass="entr" presetSubtype="0" fill="hold" grpId="0"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000"/>
                                        <p:tgtEl>
                                          <p:spTgt spid="40"/>
                                        </p:tgtEl>
                                      </p:cBhvr>
                                    </p:animEffect>
                                    <p:anim calcmode="lin" valueType="num">
                                      <p:cBhvr>
                                        <p:cTn id="76" dur="1000" fill="hold"/>
                                        <p:tgtEl>
                                          <p:spTgt spid="40"/>
                                        </p:tgtEl>
                                        <p:attrNameLst>
                                          <p:attrName>ppt_x</p:attrName>
                                        </p:attrNameLst>
                                      </p:cBhvr>
                                      <p:tavLst>
                                        <p:tav tm="0">
                                          <p:val>
                                            <p:strVal val="#ppt_x"/>
                                          </p:val>
                                        </p:tav>
                                        <p:tav tm="100000">
                                          <p:val>
                                            <p:strVal val="#ppt_x"/>
                                          </p:val>
                                        </p:tav>
                                      </p:tavLst>
                                    </p:anim>
                                    <p:anim calcmode="lin" valueType="num">
                                      <p:cBhvr>
                                        <p:cTn id="77" dur="1000" fill="hold"/>
                                        <p:tgtEl>
                                          <p:spTgt spid="40"/>
                                        </p:tgtEl>
                                        <p:attrNameLst>
                                          <p:attrName>ppt_y</p:attrName>
                                        </p:attrNameLst>
                                      </p:cBhvr>
                                      <p:tavLst>
                                        <p:tav tm="0">
                                          <p:val>
                                            <p:strVal val="#ppt_y+.1"/>
                                          </p:val>
                                        </p:tav>
                                        <p:tav tm="100000">
                                          <p:val>
                                            <p:strVal val="#ppt_y"/>
                                          </p:val>
                                        </p:tav>
                                      </p:tavLst>
                                    </p:anim>
                                  </p:childTnLst>
                                </p:cTn>
                              </p:par>
                              <p:par>
                                <p:cTn id="78" presetID="22" presetClass="entr" presetSubtype="4"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ipe(down)">
                                      <p:cBhvr>
                                        <p:cTn id="80" dur="500"/>
                                        <p:tgtEl>
                                          <p:spTgt spid="3"/>
                                        </p:tgtEl>
                                      </p:cBhvr>
                                    </p:animEffect>
                                  </p:childTnLst>
                                </p:cTn>
                              </p:par>
                            </p:childTnLst>
                          </p:cTn>
                        </p:par>
                        <p:par>
                          <p:cTn id="81" fill="hold">
                            <p:stCondLst>
                              <p:cond delay="12000"/>
                            </p:stCondLst>
                            <p:childTnLst>
                              <p:par>
                                <p:cTn id="82" presetID="22" presetClass="entr" presetSubtype="4" fill="hold" grpId="0" nodeType="afterEffect">
                                  <p:stCondLst>
                                    <p:cond delay="0"/>
                                  </p:stCondLst>
                                  <p:childTnLst>
                                    <p:set>
                                      <p:cBhvr>
                                        <p:cTn id="83" dur="1" fill="hold">
                                          <p:stCondLst>
                                            <p:cond delay="0"/>
                                          </p:stCondLst>
                                        </p:cTn>
                                        <p:tgtEl>
                                          <p:spTgt spid="111"/>
                                        </p:tgtEl>
                                        <p:attrNameLst>
                                          <p:attrName>style.visibility</p:attrName>
                                        </p:attrNameLst>
                                      </p:cBhvr>
                                      <p:to>
                                        <p:strVal val="visible"/>
                                      </p:to>
                                    </p:set>
                                    <p:animEffect transition="in" filter="wipe(down)">
                                      <p:cBhvr>
                                        <p:cTn id="84"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bldLvl="0" animBg="1"/>
      <p:bldP spid="19" grpId="0"/>
      <p:bldP spid="20" grpId="0" bldLvl="0" animBg="1"/>
      <p:bldP spid="21" grpId="0"/>
      <p:bldP spid="22" grpId="0" bldLvl="0" animBg="1"/>
      <p:bldP spid="23" grpId="0"/>
      <p:bldP spid="24" grpId="0" bldLvl="0" animBg="1"/>
      <p:bldP spid="25" grpId="0"/>
      <p:bldP spid="111" grpId="0"/>
      <p:bldP spid="39" grpId="0" bldLvl="0" animBg="1"/>
      <p:bldP spid="40"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68" descr="华表54654"/>
          <p:cNvPicPr>
            <a:picLocks noChangeAspect="1" noChangeArrowheads="1"/>
          </p:cNvPicPr>
          <p:nvPr/>
        </p:nvPicPr>
        <p:blipFill>
          <a:blip r:embed="rId3">
            <a:extLst>
              <a:ext uri="{28A0092B-C50C-407E-A947-70E740481C1C}">
                <a14:useLocalDpi xmlns:a14="http://schemas.microsoft.com/office/drawing/2010/main" val="0"/>
              </a:ext>
            </a:extLst>
          </a:blip>
          <a:srcRect t="1273"/>
          <a:stretch>
            <a:fillRect/>
          </a:stretch>
        </p:blipFill>
        <p:spPr bwMode="auto">
          <a:xfrm>
            <a:off x="1" y="0"/>
            <a:ext cx="3433009" cy="7956330"/>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42000"/>
            <a:ext cx="12192000" cy="1016000"/>
          </a:xfrm>
          <a:prstGeom prst="rect">
            <a:avLst/>
          </a:prstGeom>
        </p:spPr>
      </p:pic>
      <p:sp>
        <p:nvSpPr>
          <p:cNvPr id="2" name="矩形 1"/>
          <p:cNvSpPr/>
          <p:nvPr/>
        </p:nvSpPr>
        <p:spPr>
          <a:xfrm>
            <a:off x="4217235" y="3416684"/>
            <a:ext cx="6050280" cy="1106805"/>
          </a:xfrm>
          <a:prstGeom prst="rect">
            <a:avLst/>
          </a:prstGeom>
        </p:spPr>
        <p:txBody>
          <a:bodyPr wrap="none">
            <a:spAutoFit/>
          </a:bodyPr>
          <a:lstStyle/>
          <a:p>
            <a:pPr algn="l"/>
            <a:r>
              <a:rPr lang="zh-CN" altLang="zh-CN" sz="6600" b="1" dirty="0">
                <a:gradFill>
                  <a:gsLst>
                    <a:gs pos="0">
                      <a:srgbClr val="BE0000"/>
                    </a:gs>
                    <a:gs pos="100000">
                      <a:srgbClr val="930000"/>
                    </a:gs>
                  </a:gsLst>
                  <a:lin ang="16200000" scaled="1"/>
                </a:gradFill>
                <a:effectLst>
                  <a:outerShdw blurRad="50800" dist="38100" dir="2700000" algn="tl" rotWithShape="0">
                    <a:prstClr val="black">
                      <a:alpha val="40000"/>
                    </a:prstClr>
                  </a:outerShdw>
                </a:effectLst>
                <a:latin typeface="Verdana" panose="020B0604030504040204" pitchFamily="34" charset="0"/>
                <a:ea typeface="微软雅黑" panose="020B0503020204020204" pitchFamily="34" charset="-122"/>
              </a:rPr>
              <a:t>伟大的改革开放</a:t>
            </a:r>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12879" r="14535"/>
          <a:stretch>
            <a:fillRect/>
          </a:stretch>
        </p:blipFill>
        <p:spPr>
          <a:xfrm>
            <a:off x="5241267" y="396925"/>
            <a:ext cx="2894563" cy="304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组合 12"/>
          <p:cNvGrpSpPr/>
          <p:nvPr/>
        </p:nvGrpSpPr>
        <p:grpSpPr>
          <a:xfrm>
            <a:off x="3676650" y="4523740"/>
            <a:ext cx="6641465" cy="1017270"/>
            <a:chOff x="5790" y="7124"/>
            <a:chExt cx="10459" cy="1602"/>
          </a:xfrm>
        </p:grpSpPr>
        <p:grpSp>
          <p:nvGrpSpPr>
            <p:cNvPr id="3" name="组合 2"/>
            <p:cNvGrpSpPr/>
            <p:nvPr/>
          </p:nvGrpSpPr>
          <p:grpSpPr>
            <a:xfrm>
              <a:off x="6641" y="7562"/>
              <a:ext cx="9609" cy="1002"/>
              <a:chOff x="4074215" y="3759219"/>
              <a:chExt cx="2812466" cy="484059"/>
            </a:xfrm>
          </p:grpSpPr>
          <p:sp>
            <p:nvSpPr>
              <p:cNvPr id="12" name="圆角矩形 11"/>
              <p:cNvSpPr/>
              <p:nvPr/>
            </p:nvSpPr>
            <p:spPr>
              <a:xfrm>
                <a:off x="4074215" y="3759219"/>
                <a:ext cx="2812466" cy="484059"/>
              </a:xfrm>
              <a:prstGeom prst="roundRect">
                <a:avLst/>
              </a:prstGeom>
              <a:gradFill>
                <a:gsLst>
                  <a:gs pos="0">
                    <a:srgbClr val="BE0000"/>
                  </a:gs>
                  <a:gs pos="100000">
                    <a:srgbClr val="93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14"/>
              <p:cNvSpPr txBox="1"/>
              <p:nvPr/>
            </p:nvSpPr>
            <p:spPr bwMode="auto">
              <a:xfrm>
                <a:off x="4796600" y="3799316"/>
                <a:ext cx="2073783" cy="397107"/>
              </a:xfrm>
              <a:prstGeom prst="rect">
                <a:avLst/>
              </a:prstGeom>
              <a:noFill/>
            </p:spPr>
            <p:txBody>
              <a:bodyPr wrap="square">
                <a:spAutoFit/>
              </a:bodyPr>
              <a:lstStyle/>
              <a:p>
                <a:pPr algn="ctr" defTabSz="1218565">
                  <a:defRPr/>
                </a:pPr>
                <a:r>
                  <a:rPr lang="zh-CN" altLang="en-US" sz="2800" b="1" kern="0" spc="400" dirty="0">
                    <a:solidFill>
                      <a:schemeClr val="bg1"/>
                    </a:solidFill>
                    <a:latin typeface="微软雅黑" panose="020B0503020204020204" pitchFamily="34" charset="-122"/>
                    <a:ea typeface="微软雅黑" panose="020B0503020204020204" pitchFamily="34" charset="-122"/>
                  </a:rPr>
                  <a:t>将改革进行到底</a:t>
                </a:r>
              </a:p>
            </p:txBody>
          </p:sp>
        </p:grpSp>
        <p:grpSp>
          <p:nvGrpSpPr>
            <p:cNvPr id="54" name="组合 53"/>
            <p:cNvGrpSpPr>
              <a:grpSpLocks noChangeAspect="1"/>
            </p:cNvGrpSpPr>
            <p:nvPr/>
          </p:nvGrpSpPr>
          <p:grpSpPr>
            <a:xfrm>
              <a:off x="5790" y="7124"/>
              <a:ext cx="3327" cy="1602"/>
              <a:chOff x="1672035" y="1687395"/>
              <a:chExt cx="938928" cy="452259"/>
            </a:xfrm>
            <a:effectLst>
              <a:outerShdw blurRad="50800" dist="38100" dir="5400000" algn="t" rotWithShape="0">
                <a:prstClr val="black">
                  <a:alpha val="40000"/>
                </a:prstClr>
              </a:outerShdw>
            </a:effectLst>
          </p:grpSpPr>
          <p:pic>
            <p:nvPicPr>
              <p:cNvPr id="55" name="Picture 2" descr="C:\Users\xb\Desktop\素材--党建\PNG--党（国）徽旗\党旗红旗\16sucai_20150709173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672035" y="1687395"/>
                <a:ext cx="845493" cy="44350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xb\Desktop\53bf653e36a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3728" y="1707654"/>
                <a:ext cx="487235" cy="432000"/>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1000"/>
                                        <p:tgtEl>
                                          <p:spTgt spid="4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left)">
                                      <p:cBhvr>
                                        <p:cTn id="14" dur="1000"/>
                                        <p:tgtEl>
                                          <p:spTgt spid="42"/>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1000"/>
                                        <p:tgtEl>
                                          <p:spTgt spid="2"/>
                                        </p:tgtEl>
                                      </p:cBhvr>
                                    </p:animEffect>
                                  </p:childTnLst>
                                </p:cTn>
                              </p:par>
                            </p:childTnLst>
                          </p:cTn>
                        </p:par>
                        <p:par>
                          <p:cTn id="19" fill="hold">
                            <p:stCondLst>
                              <p:cond delay="2500"/>
                            </p:stCondLst>
                            <p:childTnLst>
                              <p:par>
                                <p:cTn id="20" presetID="2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89" y="277349"/>
            <a:ext cx="11255043" cy="6284816"/>
          </a:xfrm>
          <a:prstGeom prst="rect">
            <a:avLst/>
          </a:prstGeom>
        </p:spPr>
      </p:pic>
    </p:spTree>
    <p:extLst>
      <p:ext uri="{BB962C8B-B14F-4D97-AF65-F5344CB8AC3E}">
        <p14:creationId xmlns:p14="http://schemas.microsoft.com/office/powerpoint/2010/main" val="627536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89" y="307744"/>
            <a:ext cx="10423625" cy="6018105"/>
          </a:xfrm>
          <a:prstGeom prst="rect">
            <a:avLst/>
          </a:prstGeom>
        </p:spPr>
      </p:pic>
    </p:spTree>
    <p:extLst>
      <p:ext uri="{BB962C8B-B14F-4D97-AF65-F5344CB8AC3E}">
        <p14:creationId xmlns:p14="http://schemas.microsoft.com/office/powerpoint/2010/main" val="22562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55" y="210665"/>
            <a:ext cx="11306983" cy="6440457"/>
          </a:xfrm>
          <a:prstGeom prst="rect">
            <a:avLst/>
          </a:prstGeom>
        </p:spPr>
      </p:pic>
    </p:spTree>
    <p:extLst>
      <p:ext uri="{BB962C8B-B14F-4D97-AF65-F5344CB8AC3E}">
        <p14:creationId xmlns:p14="http://schemas.microsoft.com/office/powerpoint/2010/main" val="3380992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04495" y="414020"/>
            <a:ext cx="11382375" cy="6029325"/>
          </a:xfrm>
          <a:prstGeom prst="rect">
            <a:avLst/>
          </a:prstGeom>
        </p:spPr>
      </p:pic>
      <p:sp>
        <p:nvSpPr>
          <p:cNvPr id="3" name="矩形 2"/>
          <p:cNvSpPr/>
          <p:nvPr/>
        </p:nvSpPr>
        <p:spPr>
          <a:xfrm>
            <a:off x="1359535" y="1043940"/>
            <a:ext cx="355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158240" y="940435"/>
            <a:ext cx="640080" cy="645160"/>
          </a:xfrm>
          <a:prstGeom prst="rect">
            <a:avLst/>
          </a:prstGeom>
          <a:noFill/>
        </p:spPr>
        <p:txBody>
          <a:bodyPr wrap="none" rtlCol="0">
            <a:spAutoFit/>
          </a:bodyPr>
          <a:lstStyle/>
          <a:p>
            <a:r>
              <a:rPr lang="en-US" altLang="zh-CN" sz="3600">
                <a:solidFill>
                  <a:srgbClr val="FF0000"/>
                </a:solidFill>
              </a:rPr>
              <a:t>2.</a:t>
            </a:r>
          </a:p>
        </p:txBody>
      </p:sp>
      <p:sp>
        <p:nvSpPr>
          <p:cNvPr id="5" name="文本框 4"/>
          <p:cNvSpPr txBox="1"/>
          <p:nvPr/>
        </p:nvSpPr>
        <p:spPr>
          <a:xfrm>
            <a:off x="4701540" y="1078865"/>
            <a:ext cx="1797050" cy="368300"/>
          </a:xfrm>
          <a:prstGeom prst="rect">
            <a:avLst/>
          </a:prstGeom>
          <a:noFill/>
        </p:spPr>
        <p:txBody>
          <a:bodyPr wrap="none" rtlCol="0">
            <a:spAutoFit/>
          </a:bodyPr>
          <a:lstStyle/>
          <a:p>
            <a:r>
              <a:rPr lang="en-US" altLang="zh-CN" b="1">
                <a:solidFill>
                  <a:srgbClr val="FF0000"/>
                </a:solidFill>
              </a:rPr>
              <a:t>1992——2013</a:t>
            </a:r>
            <a:r>
              <a:rPr lang="zh-CN" altLang="en-US" b="1">
                <a:solidFill>
                  <a:srgbClr val="FF0000"/>
                </a:solidFill>
              </a:rPr>
              <a:t>年</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318260" y="342265"/>
            <a:ext cx="5141595" cy="645160"/>
          </a:xfrm>
          <a:prstGeom prst="rect">
            <a:avLst/>
          </a:prstGeom>
          <a:noFill/>
        </p:spPr>
        <p:txBody>
          <a:bodyPr wrap="square" rtlCol="0" anchor="t">
            <a:spAutoFit/>
          </a:bodyPr>
          <a:lstStyle/>
          <a:p>
            <a:pPr>
              <a:lnSpc>
                <a:spcPct val="100000"/>
              </a:lnSpc>
            </a:pPr>
            <a:r>
              <a:rPr lang="zh-CN" altLang="en-US" sz="3600" b="1" dirty="0">
                <a:solidFill>
                  <a:srgbClr val="C00000"/>
                </a:solidFill>
                <a:latin typeface="微软雅黑" panose="020B0503020204020204" pitchFamily="34" charset="-122"/>
                <a:ea typeface="微软雅黑" panose="020B0503020204020204" pitchFamily="34" charset="-122"/>
                <a:cs typeface="+mj-cs"/>
                <a:sym typeface="+mn-lt"/>
              </a:rPr>
              <a:t>经济体制大变身</a:t>
            </a: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a:t>
            </a:r>
            <a:endParaRPr lang="zh-CN" altLang="en-US" sz="3600" b="1" dirty="0">
              <a:solidFill>
                <a:srgbClr val="C00000"/>
              </a:solidFill>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2368550" y="1341120"/>
            <a:ext cx="7566025" cy="645160"/>
          </a:xfrm>
          <a:prstGeom prst="rect">
            <a:avLst/>
          </a:prstGeom>
          <a:noFill/>
        </p:spPr>
        <p:txBody>
          <a:bodyPr wrap="square" rtlCol="0" anchor="t">
            <a:spAutoFit/>
          </a:bodyPr>
          <a:lstStyle/>
          <a:p>
            <a:pPr>
              <a:lnSpc>
                <a:spcPct val="100000"/>
              </a:lnSpc>
            </a:pPr>
            <a:r>
              <a:rPr lang="zh-CN" altLang="en-US" sz="3600" b="1" dirty="0">
                <a:solidFill>
                  <a:srgbClr val="C00000"/>
                </a:solidFill>
                <a:latin typeface="微软雅黑" panose="020B0503020204020204" pitchFamily="34" charset="-122"/>
                <a:ea typeface="微软雅黑" panose="020B0503020204020204" pitchFamily="34" charset="-122"/>
                <a:cs typeface="+mj-cs"/>
              </a:rPr>
              <a:t>社会主义市场经济体制的确立和完善</a:t>
            </a:r>
          </a:p>
        </p:txBody>
      </p:sp>
      <p:grpSp>
        <p:nvGrpSpPr>
          <p:cNvPr id="45" name="组合 44"/>
          <p:cNvGrpSpPr/>
          <p:nvPr/>
        </p:nvGrpSpPr>
        <p:grpSpPr>
          <a:xfrm>
            <a:off x="89535" y="2339975"/>
            <a:ext cx="2177415" cy="2969260"/>
            <a:chOff x="168" y="3541"/>
            <a:chExt cx="3429" cy="4676"/>
          </a:xfrm>
        </p:grpSpPr>
        <p:grpSp>
          <p:nvGrpSpPr>
            <p:cNvPr id="19" name="Group 5"/>
            <p:cNvGrpSpPr/>
            <p:nvPr/>
          </p:nvGrpSpPr>
          <p:grpSpPr>
            <a:xfrm>
              <a:off x="1351" y="3541"/>
              <a:ext cx="1062" cy="1576"/>
              <a:chOff x="2682875" y="1790701"/>
              <a:chExt cx="514352" cy="746125"/>
            </a:xfrm>
            <a:effectLst>
              <a:outerShdw blurRad="76200" dir="18900000" sy="23000" kx="-1200000" algn="bl" rotWithShape="0">
                <a:prstClr val="black">
                  <a:alpha val="20000"/>
                </a:prstClr>
              </a:outerShdw>
            </a:effectLst>
          </p:grpSpPr>
          <p:sp>
            <p:nvSpPr>
              <p:cNvPr id="20" name="Freeform 6"/>
              <p:cNvSpPr/>
              <p:nvPr/>
            </p:nvSpPr>
            <p:spPr bwMode="auto">
              <a:xfrm>
                <a:off x="2682875" y="1790701"/>
                <a:ext cx="514350" cy="746125"/>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21" name="Freeform 7"/>
              <p:cNvSpPr/>
              <p:nvPr/>
            </p:nvSpPr>
            <p:spPr bwMode="auto">
              <a:xfrm>
                <a:off x="2940052" y="1790701"/>
                <a:ext cx="257175" cy="746125"/>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22" name="Oval 8"/>
              <p:cNvSpPr>
                <a:spLocks noChangeArrowheads="1"/>
              </p:cNvSpPr>
              <p:nvPr/>
            </p:nvSpPr>
            <p:spPr bwMode="auto">
              <a:xfrm>
                <a:off x="2746376" y="1855788"/>
                <a:ext cx="387350" cy="382588"/>
              </a:xfrm>
              <a:prstGeom prst="ellipse">
                <a:avLst/>
              </a:prstGeom>
              <a:solidFill>
                <a:schemeClr val="bg2"/>
              </a:solidFill>
              <a:ln>
                <a:noFill/>
              </a:ln>
            </p:spPr>
            <p:txBody>
              <a:bodyPr vert="horz" wrap="square" lIns="91440" tIns="45720" rIns="91440" bIns="45720" numCol="1" anchor="ctr" anchorCtr="0" compatLnSpc="1"/>
              <a:lstStyle/>
              <a:p>
                <a:pPr algn="ctr"/>
                <a:r>
                  <a:rPr lang="en-US" sz="2400" dirty="0">
                    <a:solidFill>
                      <a:schemeClr val="tx1"/>
                    </a:solidFill>
                    <a:latin typeface="Impact" panose="020B0806030902050204" pitchFamily="34" charset="0"/>
                  </a:rPr>
                  <a:t>1</a:t>
                </a:r>
              </a:p>
            </p:txBody>
          </p:sp>
        </p:grpSp>
        <p:sp>
          <p:nvSpPr>
            <p:cNvPr id="3" name="文本框 2"/>
            <p:cNvSpPr txBox="1"/>
            <p:nvPr/>
          </p:nvSpPr>
          <p:spPr>
            <a:xfrm>
              <a:off x="168" y="5165"/>
              <a:ext cx="3429" cy="3052"/>
            </a:xfrm>
            <a:prstGeom prst="rect">
              <a:avLst/>
            </a:prstGeom>
            <a:noFill/>
          </p:spPr>
          <p:txBody>
            <a:bodyPr wrap="square" rtlCol="0" anchor="t">
              <a:spAutoFit/>
            </a:bodyPr>
            <a:lstStyle/>
            <a:p>
              <a:pPr algn="ctr">
                <a:lnSpc>
                  <a:spcPct val="100000"/>
                </a:lnSpc>
              </a:pPr>
              <a:r>
                <a:rPr lang="en-US" altLang="zh-CN" sz="2400" b="1" dirty="0">
                  <a:solidFill>
                    <a:srgbClr val="00B0F0"/>
                  </a:solidFill>
                  <a:latin typeface="微软雅黑" panose="020B0503020204020204" pitchFamily="34" charset="-122"/>
                  <a:ea typeface="微软雅黑" panose="020B0503020204020204" pitchFamily="34" charset="-122"/>
                  <a:cs typeface="+mj-cs"/>
                </a:rPr>
                <a:t>1992</a:t>
              </a:r>
            </a:p>
            <a:p>
              <a:pPr algn="ctr">
                <a:lnSpc>
                  <a:spcPct val="100000"/>
                </a:lnSpc>
              </a:pPr>
              <a:r>
                <a:rPr lang="zh-CN" altLang="en-US" sz="2400" b="1" dirty="0">
                  <a:solidFill>
                    <a:srgbClr val="00B0F0"/>
                  </a:solidFill>
                  <a:latin typeface="微软雅黑" panose="020B0503020204020204" pitchFamily="34" charset="-122"/>
                  <a:ea typeface="微软雅黑" panose="020B0503020204020204" pitchFamily="34" charset="-122"/>
                  <a:cs typeface="+mj-cs"/>
                </a:rPr>
                <a:t>党的十四大</a:t>
              </a:r>
            </a:p>
            <a:p>
              <a:pPr algn="ctr">
                <a:lnSpc>
                  <a:spcPct val="100000"/>
                </a:lnSpc>
              </a:pPr>
              <a:r>
                <a:rPr lang="zh-CN" altLang="en-US" sz="2400" b="1" dirty="0">
                  <a:solidFill>
                    <a:srgbClr val="00B0F0"/>
                  </a:solidFill>
                  <a:latin typeface="微软雅黑" panose="020B0503020204020204" pitchFamily="34" charset="-122"/>
                  <a:ea typeface="微软雅黑" panose="020B0503020204020204" pitchFamily="34" charset="-122"/>
                  <a:cs typeface="+mj-cs"/>
                </a:rPr>
                <a:t>确定建立社会主义市场经济体制</a:t>
              </a:r>
            </a:p>
          </p:txBody>
        </p:sp>
      </p:grpSp>
      <p:grpSp>
        <p:nvGrpSpPr>
          <p:cNvPr id="46" name="组合 45"/>
          <p:cNvGrpSpPr/>
          <p:nvPr/>
        </p:nvGrpSpPr>
        <p:grpSpPr>
          <a:xfrm>
            <a:off x="2266950" y="2339975"/>
            <a:ext cx="2512695" cy="3014980"/>
            <a:chOff x="3570" y="3541"/>
            <a:chExt cx="3957" cy="4748"/>
          </a:xfrm>
        </p:grpSpPr>
        <p:grpSp>
          <p:nvGrpSpPr>
            <p:cNvPr id="4" name="Group 5"/>
            <p:cNvGrpSpPr/>
            <p:nvPr/>
          </p:nvGrpSpPr>
          <p:grpSpPr>
            <a:xfrm>
              <a:off x="5137" y="3541"/>
              <a:ext cx="1062" cy="1576"/>
              <a:chOff x="2682875" y="1790701"/>
              <a:chExt cx="514352" cy="746125"/>
            </a:xfrm>
            <a:effectLst>
              <a:outerShdw blurRad="76200" dir="18900000" sy="23000" kx="-1200000" algn="bl" rotWithShape="0">
                <a:prstClr val="black">
                  <a:alpha val="20000"/>
                </a:prstClr>
              </a:outerShdw>
            </a:effectLst>
          </p:grpSpPr>
          <p:sp>
            <p:nvSpPr>
              <p:cNvPr id="5" name="Freeform 6"/>
              <p:cNvSpPr/>
              <p:nvPr/>
            </p:nvSpPr>
            <p:spPr bwMode="auto">
              <a:xfrm>
                <a:off x="2682875" y="1790701"/>
                <a:ext cx="514350" cy="746125"/>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6" name="Freeform 7"/>
              <p:cNvSpPr/>
              <p:nvPr/>
            </p:nvSpPr>
            <p:spPr bwMode="auto">
              <a:xfrm>
                <a:off x="2940052" y="1790701"/>
                <a:ext cx="257175" cy="746125"/>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7" name="Oval 8"/>
              <p:cNvSpPr>
                <a:spLocks noChangeArrowheads="1"/>
              </p:cNvSpPr>
              <p:nvPr/>
            </p:nvSpPr>
            <p:spPr bwMode="auto">
              <a:xfrm>
                <a:off x="2746376" y="1855788"/>
                <a:ext cx="387350" cy="382588"/>
              </a:xfrm>
              <a:prstGeom prst="ellipse">
                <a:avLst/>
              </a:prstGeom>
              <a:solidFill>
                <a:schemeClr val="bg2"/>
              </a:solidFill>
              <a:ln>
                <a:noFill/>
              </a:ln>
            </p:spPr>
            <p:txBody>
              <a:bodyPr vert="horz" wrap="square" lIns="91440" tIns="45720" rIns="91440" bIns="45720" numCol="1" anchor="ctr" anchorCtr="0" compatLnSpc="1"/>
              <a:lstStyle/>
              <a:p>
                <a:pPr algn="ctr"/>
                <a:r>
                  <a:rPr lang="en-US" sz="2400" dirty="0">
                    <a:solidFill>
                      <a:schemeClr val="tx1"/>
                    </a:solidFill>
                    <a:latin typeface="Impact" panose="020B0806030902050204" pitchFamily="34" charset="0"/>
                  </a:rPr>
                  <a:t>2</a:t>
                </a:r>
              </a:p>
            </p:txBody>
          </p:sp>
        </p:grpSp>
        <p:sp>
          <p:nvSpPr>
            <p:cNvPr id="8" name="文本框 7"/>
            <p:cNvSpPr txBox="1"/>
            <p:nvPr/>
          </p:nvSpPr>
          <p:spPr>
            <a:xfrm>
              <a:off x="3570" y="5237"/>
              <a:ext cx="3957" cy="3052"/>
            </a:xfrm>
            <a:prstGeom prst="rect">
              <a:avLst/>
            </a:prstGeom>
            <a:noFill/>
          </p:spPr>
          <p:txBody>
            <a:bodyPr wrap="square" rtlCol="0" anchor="t">
              <a:spAutoFit/>
            </a:bodyPr>
            <a:lstStyle/>
            <a:p>
              <a:pPr algn="ctr">
                <a:lnSpc>
                  <a:spcPct val="100000"/>
                </a:lnSpc>
              </a:pPr>
              <a:r>
                <a:rPr lang="en-US" altLang="zh-CN" sz="2400" b="1" dirty="0">
                  <a:solidFill>
                    <a:srgbClr val="00B0F0"/>
                  </a:solidFill>
                  <a:latin typeface="微软雅黑" panose="020B0503020204020204" pitchFamily="34" charset="-122"/>
                  <a:ea typeface="微软雅黑" panose="020B0503020204020204" pitchFamily="34" charset="-122"/>
                  <a:cs typeface="+mj-cs"/>
                </a:rPr>
                <a:t>1993</a:t>
              </a:r>
            </a:p>
            <a:p>
              <a:pPr algn="ctr">
                <a:lnSpc>
                  <a:spcPct val="100000"/>
                </a:lnSpc>
              </a:pPr>
              <a:r>
                <a:rPr lang="zh-CN" altLang="en-US" sz="2400" b="1" dirty="0">
                  <a:solidFill>
                    <a:srgbClr val="00B0F0"/>
                  </a:solidFill>
                  <a:latin typeface="微软雅黑" panose="020B0503020204020204" pitchFamily="34" charset="-122"/>
                  <a:ea typeface="微软雅黑" panose="020B0503020204020204" pitchFamily="34" charset="-122"/>
                  <a:cs typeface="+mj-cs"/>
                </a:rPr>
                <a:t>十四届三中全</a:t>
              </a:r>
            </a:p>
            <a:p>
              <a:pPr algn="ctr">
                <a:lnSpc>
                  <a:spcPct val="100000"/>
                </a:lnSpc>
              </a:pPr>
              <a:r>
                <a:rPr lang="zh-CN" altLang="en-US" sz="2400" b="1" dirty="0">
                  <a:solidFill>
                    <a:srgbClr val="00B0F0"/>
                  </a:solidFill>
                  <a:latin typeface="微软雅黑" panose="020B0503020204020204" pitchFamily="34" charset="-122"/>
                  <a:ea typeface="微软雅黑" panose="020B0503020204020204" pitchFamily="34" charset="-122"/>
                  <a:cs typeface="+mj-cs"/>
                </a:rPr>
                <a:t>就建立社会主义市场经济体制进行部署</a:t>
              </a:r>
            </a:p>
          </p:txBody>
        </p:sp>
      </p:grpSp>
      <p:grpSp>
        <p:nvGrpSpPr>
          <p:cNvPr id="47" name="组合 46"/>
          <p:cNvGrpSpPr/>
          <p:nvPr/>
        </p:nvGrpSpPr>
        <p:grpSpPr>
          <a:xfrm>
            <a:off x="4855210" y="2339975"/>
            <a:ext cx="2592705" cy="3099435"/>
            <a:chOff x="7646" y="3637"/>
            <a:chExt cx="4083" cy="4881"/>
          </a:xfrm>
        </p:grpSpPr>
        <p:grpSp>
          <p:nvGrpSpPr>
            <p:cNvPr id="15" name="Group 5"/>
            <p:cNvGrpSpPr/>
            <p:nvPr/>
          </p:nvGrpSpPr>
          <p:grpSpPr>
            <a:xfrm>
              <a:off x="9134" y="3637"/>
              <a:ext cx="1062" cy="1576"/>
              <a:chOff x="2682875" y="1790701"/>
              <a:chExt cx="514352" cy="746125"/>
            </a:xfrm>
            <a:effectLst>
              <a:outerShdw blurRad="76200" dir="18900000" sy="23000" kx="-1200000" algn="bl" rotWithShape="0">
                <a:prstClr val="black">
                  <a:alpha val="20000"/>
                </a:prstClr>
              </a:outerShdw>
            </a:effectLst>
          </p:grpSpPr>
          <p:sp>
            <p:nvSpPr>
              <p:cNvPr id="23" name="Freeform 6"/>
              <p:cNvSpPr/>
              <p:nvPr/>
            </p:nvSpPr>
            <p:spPr bwMode="auto">
              <a:xfrm>
                <a:off x="2682875" y="1790701"/>
                <a:ext cx="514350" cy="746125"/>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24" name="Freeform 7"/>
              <p:cNvSpPr/>
              <p:nvPr/>
            </p:nvSpPr>
            <p:spPr bwMode="auto">
              <a:xfrm>
                <a:off x="2940052" y="1790701"/>
                <a:ext cx="257175" cy="746125"/>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25" name="Oval 8"/>
              <p:cNvSpPr>
                <a:spLocks noChangeArrowheads="1"/>
              </p:cNvSpPr>
              <p:nvPr/>
            </p:nvSpPr>
            <p:spPr bwMode="auto">
              <a:xfrm>
                <a:off x="2746376" y="1855788"/>
                <a:ext cx="387350" cy="382588"/>
              </a:xfrm>
              <a:prstGeom prst="ellipse">
                <a:avLst/>
              </a:prstGeom>
              <a:solidFill>
                <a:schemeClr val="bg2"/>
              </a:solidFill>
              <a:ln>
                <a:noFill/>
              </a:ln>
            </p:spPr>
            <p:txBody>
              <a:bodyPr vert="horz" wrap="square" lIns="91440" tIns="45720" rIns="91440" bIns="45720" numCol="1" anchor="ctr" anchorCtr="0" compatLnSpc="1"/>
              <a:lstStyle/>
              <a:p>
                <a:pPr algn="ctr"/>
                <a:r>
                  <a:rPr lang="en-US" sz="2400" dirty="0">
                    <a:solidFill>
                      <a:schemeClr val="tx1"/>
                    </a:solidFill>
                    <a:latin typeface="Impact" panose="020B0806030902050204" pitchFamily="34" charset="0"/>
                  </a:rPr>
                  <a:t>3</a:t>
                </a:r>
              </a:p>
            </p:txBody>
          </p:sp>
        </p:grpSp>
        <p:sp>
          <p:nvSpPr>
            <p:cNvPr id="26" name="文本框 25"/>
            <p:cNvSpPr txBox="1"/>
            <p:nvPr/>
          </p:nvSpPr>
          <p:spPr>
            <a:xfrm>
              <a:off x="7646" y="5466"/>
              <a:ext cx="4083" cy="3052"/>
            </a:xfrm>
            <a:prstGeom prst="rect">
              <a:avLst/>
            </a:prstGeom>
            <a:noFill/>
          </p:spPr>
          <p:txBody>
            <a:bodyPr wrap="square" rtlCol="0" anchor="t">
              <a:spAutoFit/>
            </a:bodyPr>
            <a:lstStyle/>
            <a:p>
              <a:pPr algn="ctr">
                <a:lnSpc>
                  <a:spcPct val="100000"/>
                </a:lnSpc>
              </a:pPr>
              <a:r>
                <a:rPr lang="en-US" altLang="zh-CN" sz="2400" b="1" dirty="0">
                  <a:solidFill>
                    <a:srgbClr val="00B0F0"/>
                  </a:solidFill>
                  <a:latin typeface="微软雅黑" panose="020B0503020204020204" pitchFamily="34" charset="-122"/>
                  <a:ea typeface="微软雅黑" panose="020B0503020204020204" pitchFamily="34" charset="-122"/>
                  <a:cs typeface="+mj-cs"/>
                </a:rPr>
                <a:t>2003</a:t>
              </a:r>
            </a:p>
            <a:p>
              <a:pPr algn="ctr">
                <a:lnSpc>
                  <a:spcPct val="100000"/>
                </a:lnSpc>
              </a:pPr>
              <a:r>
                <a:rPr lang="zh-CN" altLang="en-US" sz="2400" b="1" dirty="0">
                  <a:solidFill>
                    <a:srgbClr val="00B0F0"/>
                  </a:solidFill>
                  <a:latin typeface="微软雅黑" panose="020B0503020204020204" pitchFamily="34" charset="-122"/>
                  <a:ea typeface="微软雅黑" panose="020B0503020204020204" pitchFamily="34" charset="-122"/>
                  <a:cs typeface="+mj-cs"/>
                </a:rPr>
                <a:t>十六届三中全</a:t>
              </a:r>
            </a:p>
            <a:p>
              <a:pPr algn="ctr">
                <a:lnSpc>
                  <a:spcPct val="100000"/>
                </a:lnSpc>
              </a:pPr>
              <a:r>
                <a:rPr lang="zh-CN" altLang="en-US" sz="2400" b="1" dirty="0">
                  <a:solidFill>
                    <a:srgbClr val="00B0F0"/>
                  </a:solidFill>
                  <a:latin typeface="微软雅黑" panose="020B0503020204020204" pitchFamily="34" charset="-122"/>
                  <a:ea typeface="微软雅黑" panose="020B0503020204020204" pitchFamily="34" charset="-122"/>
                  <a:cs typeface="+mj-cs"/>
                  <a:sym typeface="+mn-ea"/>
                </a:rPr>
                <a:t>就完善社会主义市场经济体制进行新部署</a:t>
              </a:r>
            </a:p>
          </p:txBody>
        </p:sp>
      </p:grpSp>
      <p:grpSp>
        <p:nvGrpSpPr>
          <p:cNvPr id="48" name="组合 47"/>
          <p:cNvGrpSpPr/>
          <p:nvPr/>
        </p:nvGrpSpPr>
        <p:grpSpPr>
          <a:xfrm>
            <a:off x="7447915" y="2200910"/>
            <a:ext cx="2380615" cy="3123764"/>
            <a:chOff x="11716" y="3661"/>
            <a:chExt cx="3749" cy="4387"/>
          </a:xfrm>
        </p:grpSpPr>
        <p:grpSp>
          <p:nvGrpSpPr>
            <p:cNvPr id="27" name="Group 5"/>
            <p:cNvGrpSpPr/>
            <p:nvPr/>
          </p:nvGrpSpPr>
          <p:grpSpPr>
            <a:xfrm>
              <a:off x="12892" y="3661"/>
              <a:ext cx="1062" cy="1425"/>
              <a:chOff x="2682875" y="1790701"/>
              <a:chExt cx="514352" cy="674676"/>
            </a:xfrm>
            <a:effectLst>
              <a:outerShdw blurRad="76200" dir="18900000" sy="23000" kx="-1200000" algn="bl" rotWithShape="0">
                <a:prstClr val="black">
                  <a:alpha val="20000"/>
                </a:prstClr>
              </a:outerShdw>
            </a:effectLst>
          </p:grpSpPr>
          <p:sp>
            <p:nvSpPr>
              <p:cNvPr id="28" name="Freeform 6"/>
              <p:cNvSpPr/>
              <p:nvPr/>
            </p:nvSpPr>
            <p:spPr bwMode="auto">
              <a:xfrm>
                <a:off x="2682875" y="1790701"/>
                <a:ext cx="514352" cy="674676"/>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29" name="Freeform 7"/>
              <p:cNvSpPr/>
              <p:nvPr/>
            </p:nvSpPr>
            <p:spPr bwMode="auto">
              <a:xfrm>
                <a:off x="2940051" y="1790701"/>
                <a:ext cx="257176" cy="674676"/>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30" name="Oval 8"/>
              <p:cNvSpPr>
                <a:spLocks noChangeArrowheads="1"/>
              </p:cNvSpPr>
              <p:nvPr/>
            </p:nvSpPr>
            <p:spPr bwMode="auto">
              <a:xfrm>
                <a:off x="2746321" y="1849494"/>
                <a:ext cx="387459" cy="312670"/>
              </a:xfrm>
              <a:prstGeom prst="ellipse">
                <a:avLst/>
              </a:prstGeom>
              <a:solidFill>
                <a:schemeClr val="bg2"/>
              </a:solidFill>
              <a:ln>
                <a:noFill/>
              </a:ln>
            </p:spPr>
            <p:txBody>
              <a:bodyPr vert="horz" wrap="square" lIns="91440" tIns="45720" rIns="91440" bIns="45720" numCol="1" anchor="ctr" anchorCtr="0" compatLnSpc="1"/>
              <a:lstStyle/>
              <a:p>
                <a:pPr algn="ctr"/>
                <a:r>
                  <a:rPr lang="en-US" sz="2400" dirty="0">
                    <a:solidFill>
                      <a:schemeClr val="tx1"/>
                    </a:solidFill>
                    <a:latin typeface="Impact" panose="020B0806030902050204" pitchFamily="34" charset="0"/>
                  </a:rPr>
                  <a:t>4</a:t>
                </a:r>
              </a:p>
            </p:txBody>
          </p:sp>
        </p:grpSp>
        <p:sp>
          <p:nvSpPr>
            <p:cNvPr id="31" name="文本框 30"/>
            <p:cNvSpPr txBox="1"/>
            <p:nvPr/>
          </p:nvSpPr>
          <p:spPr>
            <a:xfrm>
              <a:off x="11716" y="5431"/>
              <a:ext cx="3749" cy="2617"/>
            </a:xfrm>
            <a:prstGeom prst="rect">
              <a:avLst/>
            </a:prstGeom>
            <a:noFill/>
          </p:spPr>
          <p:txBody>
            <a:bodyPr wrap="square" rtlCol="0" anchor="t">
              <a:spAutoFit/>
            </a:bodyPr>
            <a:lstStyle/>
            <a:p>
              <a:pPr algn="ctr">
                <a:lnSpc>
                  <a:spcPct val="120000"/>
                </a:lnSpc>
              </a:pPr>
              <a:r>
                <a:rPr lang="en-US" altLang="zh-CN" sz="2400" b="1" dirty="0">
                  <a:solidFill>
                    <a:srgbClr val="00B0F0"/>
                  </a:solidFill>
                  <a:latin typeface="微软雅黑" panose="020B0503020204020204" pitchFamily="34" charset="-122"/>
                  <a:ea typeface="微软雅黑" panose="020B0503020204020204" pitchFamily="34" charset="-122"/>
                  <a:cs typeface="+mj-cs"/>
                </a:rPr>
                <a:t>2013</a:t>
              </a:r>
            </a:p>
            <a:p>
              <a:pPr algn="ctr">
                <a:lnSpc>
                  <a:spcPct val="120000"/>
                </a:lnSpc>
              </a:pPr>
              <a:r>
                <a:rPr lang="zh-CN" altLang="en-US" sz="2400" b="1" dirty="0">
                  <a:solidFill>
                    <a:srgbClr val="00B0F0"/>
                  </a:solidFill>
                  <a:latin typeface="微软雅黑" panose="020B0503020204020204" pitchFamily="34" charset="-122"/>
                  <a:ea typeface="微软雅黑" panose="020B0503020204020204" pitchFamily="34" charset="-122"/>
                  <a:cs typeface="+mj-cs"/>
                </a:rPr>
                <a:t>十八届三中全</a:t>
              </a:r>
            </a:p>
            <a:p>
              <a:pPr algn="ctr">
                <a:lnSpc>
                  <a:spcPct val="120000"/>
                </a:lnSpc>
              </a:pPr>
              <a:r>
                <a:rPr lang="zh-CN" altLang="en-US" sz="2400" b="1" dirty="0">
                  <a:solidFill>
                    <a:srgbClr val="00B0F0"/>
                  </a:solidFill>
                  <a:latin typeface="微软雅黑" panose="020B0503020204020204" pitchFamily="34" charset="-122"/>
                  <a:ea typeface="微软雅黑" panose="020B0503020204020204" pitchFamily="34" charset="-122"/>
                  <a:cs typeface="+mj-cs"/>
                </a:rPr>
                <a:t>确定市场经济的决定作用</a:t>
              </a:r>
            </a:p>
          </p:txBody>
        </p:sp>
      </p:grpSp>
      <p:grpSp>
        <p:nvGrpSpPr>
          <p:cNvPr id="49" name="组合 48"/>
          <p:cNvGrpSpPr/>
          <p:nvPr/>
        </p:nvGrpSpPr>
        <p:grpSpPr>
          <a:xfrm>
            <a:off x="9934575" y="2200910"/>
            <a:ext cx="2164080" cy="3093720"/>
            <a:chOff x="15653" y="3678"/>
            <a:chExt cx="3749" cy="4872"/>
          </a:xfrm>
        </p:grpSpPr>
        <p:grpSp>
          <p:nvGrpSpPr>
            <p:cNvPr id="32" name="Group 5"/>
            <p:cNvGrpSpPr/>
            <p:nvPr/>
          </p:nvGrpSpPr>
          <p:grpSpPr>
            <a:xfrm>
              <a:off x="16733" y="3678"/>
              <a:ext cx="1062" cy="1576"/>
              <a:chOff x="2682875" y="1790701"/>
              <a:chExt cx="514352" cy="746125"/>
            </a:xfrm>
            <a:effectLst>
              <a:outerShdw blurRad="76200" dir="18900000" sy="23000" kx="-1200000" algn="bl" rotWithShape="0">
                <a:prstClr val="black">
                  <a:alpha val="20000"/>
                </a:prstClr>
              </a:outerShdw>
            </a:effectLst>
          </p:grpSpPr>
          <p:sp>
            <p:nvSpPr>
              <p:cNvPr id="33" name="Freeform 6"/>
              <p:cNvSpPr/>
              <p:nvPr/>
            </p:nvSpPr>
            <p:spPr bwMode="auto">
              <a:xfrm>
                <a:off x="2682875" y="1790701"/>
                <a:ext cx="514350" cy="746125"/>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34" name="Freeform 7"/>
              <p:cNvSpPr/>
              <p:nvPr/>
            </p:nvSpPr>
            <p:spPr bwMode="auto">
              <a:xfrm>
                <a:off x="2940052" y="1790701"/>
                <a:ext cx="257175" cy="746125"/>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solidFill>
              <a:ln>
                <a:noFill/>
              </a:ln>
            </p:spPr>
            <p:txBody>
              <a:bodyPr vert="horz" wrap="square" lIns="91440" tIns="45720" rIns="91440" bIns="45720" numCol="1" anchor="t" anchorCtr="0" compatLnSpc="1"/>
              <a:lstStyle/>
              <a:p>
                <a:endParaRPr lang="en-US" sz="2400">
                  <a:solidFill>
                    <a:srgbClr val="00B0F0"/>
                  </a:solidFill>
                </a:endParaRPr>
              </a:p>
            </p:txBody>
          </p:sp>
          <p:sp>
            <p:nvSpPr>
              <p:cNvPr id="35" name="Oval 8"/>
              <p:cNvSpPr>
                <a:spLocks noChangeArrowheads="1"/>
              </p:cNvSpPr>
              <p:nvPr/>
            </p:nvSpPr>
            <p:spPr bwMode="auto">
              <a:xfrm>
                <a:off x="2746376" y="1855788"/>
                <a:ext cx="387350" cy="382588"/>
              </a:xfrm>
              <a:prstGeom prst="ellipse">
                <a:avLst/>
              </a:prstGeom>
              <a:solidFill>
                <a:schemeClr val="bg2"/>
              </a:solidFill>
              <a:ln>
                <a:noFill/>
              </a:ln>
            </p:spPr>
            <p:txBody>
              <a:bodyPr vert="horz" wrap="square" lIns="91440" tIns="45720" rIns="91440" bIns="45720" numCol="1" anchor="ctr" anchorCtr="0" compatLnSpc="1"/>
              <a:lstStyle/>
              <a:p>
                <a:pPr algn="ctr"/>
                <a:r>
                  <a:rPr lang="en-US" sz="2400" dirty="0">
                    <a:solidFill>
                      <a:schemeClr val="tx1"/>
                    </a:solidFill>
                    <a:latin typeface="Impact" panose="020B0806030902050204" pitchFamily="34" charset="0"/>
                  </a:rPr>
                  <a:t>5</a:t>
                </a:r>
              </a:p>
            </p:txBody>
          </p:sp>
        </p:grpSp>
        <p:sp>
          <p:nvSpPr>
            <p:cNvPr id="36" name="文本框 35"/>
            <p:cNvSpPr txBox="1"/>
            <p:nvPr/>
          </p:nvSpPr>
          <p:spPr>
            <a:xfrm>
              <a:off x="15653" y="5498"/>
              <a:ext cx="3749" cy="3052"/>
            </a:xfrm>
            <a:prstGeom prst="rect">
              <a:avLst/>
            </a:prstGeom>
            <a:noFill/>
          </p:spPr>
          <p:txBody>
            <a:bodyPr wrap="square" rtlCol="0" anchor="t">
              <a:spAutoFit/>
            </a:bodyPr>
            <a:lstStyle/>
            <a:p>
              <a:pPr algn="ctr">
                <a:lnSpc>
                  <a:spcPct val="100000"/>
                </a:lnSpc>
              </a:pPr>
              <a:r>
                <a:rPr lang="en-US" altLang="zh-CN" sz="2400" b="1" dirty="0">
                  <a:solidFill>
                    <a:srgbClr val="00B0F0"/>
                  </a:solidFill>
                  <a:latin typeface="微软雅黑" panose="020B0503020204020204" pitchFamily="34" charset="-122"/>
                  <a:ea typeface="微软雅黑" panose="020B0503020204020204" pitchFamily="34" charset="-122"/>
                  <a:cs typeface="+mj-cs"/>
                </a:rPr>
                <a:t>2017</a:t>
              </a:r>
            </a:p>
            <a:p>
              <a:pPr algn="ctr">
                <a:lnSpc>
                  <a:spcPct val="100000"/>
                </a:lnSpc>
              </a:pPr>
              <a:r>
                <a:rPr lang="zh-CN" altLang="en-US" sz="2400" b="1" dirty="0">
                  <a:solidFill>
                    <a:srgbClr val="00B0F0"/>
                  </a:solidFill>
                  <a:latin typeface="微软雅黑" panose="020B0503020204020204" pitchFamily="34" charset="-122"/>
                  <a:ea typeface="微软雅黑" panose="020B0503020204020204" pitchFamily="34" charset="-122"/>
                  <a:cs typeface="+mj-cs"/>
                </a:rPr>
                <a:t>党的十九大</a:t>
              </a:r>
            </a:p>
            <a:p>
              <a:pPr algn="ctr">
                <a:lnSpc>
                  <a:spcPct val="100000"/>
                </a:lnSpc>
              </a:pPr>
              <a:r>
                <a:rPr lang="zh-CN" altLang="en-US" sz="2400" b="1" dirty="0">
                  <a:solidFill>
                    <a:srgbClr val="00B0F0"/>
                  </a:solidFill>
                  <a:latin typeface="微软雅黑" panose="020B0503020204020204" pitchFamily="34" charset="-122"/>
                  <a:ea typeface="微软雅黑" panose="020B0503020204020204" pitchFamily="34" charset="-122"/>
                  <a:cs typeface="+mj-cs"/>
                  <a:sym typeface="+mn-ea"/>
                </a:rPr>
                <a:t>坚持社会主义市场经济改革方向</a:t>
              </a:r>
            </a:p>
          </p:txBody>
        </p:sp>
      </p:grpSp>
      <p:sp>
        <p:nvSpPr>
          <p:cNvPr id="111" name="文本框 110"/>
          <p:cNvSpPr txBox="1"/>
          <p:nvPr/>
        </p:nvSpPr>
        <p:spPr>
          <a:xfrm>
            <a:off x="2229485" y="5439410"/>
            <a:ext cx="8681720" cy="1322070"/>
          </a:xfrm>
          <a:prstGeom prst="rect">
            <a:avLst/>
          </a:prstGeom>
          <a:noFill/>
        </p:spPr>
        <p:txBody>
          <a:bodyPr wrap="square" rtlCol="0" anchor="t">
            <a:spAutoFit/>
          </a:bodyPr>
          <a:lstStyle/>
          <a:p>
            <a:pPr>
              <a:lnSpc>
                <a:spcPct val="100000"/>
              </a:lnSpc>
            </a:pPr>
            <a:r>
              <a:rPr lang="zh-CN" altLang="en-US" sz="4000" b="1" dirty="0">
                <a:solidFill>
                  <a:srgbClr val="C00000"/>
                </a:solidFill>
                <a:latin typeface="微软雅黑" panose="020B0503020204020204" pitchFamily="34" charset="-122"/>
                <a:ea typeface="微软雅黑" panose="020B0503020204020204" pitchFamily="34" charset="-122"/>
                <a:cs typeface="+mj-cs"/>
              </a:rPr>
              <a:t>极大解放和发展了社会生产力，深刻的改变了人们的生活水平和精神面貌</a:t>
            </a: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1000"/>
                                        <p:tgtEl>
                                          <p:spTgt spid="45"/>
                                        </p:tgtEl>
                                      </p:cBhvr>
                                    </p:animEffect>
                                    <p:anim calcmode="lin" valueType="num">
                                      <p:cBhvr>
                                        <p:cTn id="16" dur="1000" fill="hold"/>
                                        <p:tgtEl>
                                          <p:spTgt spid="45"/>
                                        </p:tgtEl>
                                        <p:attrNameLst>
                                          <p:attrName>ppt_x</p:attrName>
                                        </p:attrNameLst>
                                      </p:cBhvr>
                                      <p:tavLst>
                                        <p:tav tm="0">
                                          <p:val>
                                            <p:strVal val="#ppt_x"/>
                                          </p:val>
                                        </p:tav>
                                        <p:tav tm="100000">
                                          <p:val>
                                            <p:strVal val="#ppt_x"/>
                                          </p:val>
                                        </p:tav>
                                      </p:tavLst>
                                    </p:anim>
                                    <p:anim calcmode="lin" valueType="num">
                                      <p:cBhvr>
                                        <p:cTn id="17" dur="1000" fill="hold"/>
                                        <p:tgtEl>
                                          <p:spTgt spid="4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1000"/>
                                        <p:tgtEl>
                                          <p:spTgt spid="48"/>
                                        </p:tgtEl>
                                      </p:cBhvr>
                                    </p:animEffect>
                                    <p:anim calcmode="lin" valueType="num">
                                      <p:cBhvr>
                                        <p:cTn id="34" dur="1000" fill="hold"/>
                                        <p:tgtEl>
                                          <p:spTgt spid="48"/>
                                        </p:tgtEl>
                                        <p:attrNameLst>
                                          <p:attrName>ppt_x</p:attrName>
                                        </p:attrNameLst>
                                      </p:cBhvr>
                                      <p:tavLst>
                                        <p:tav tm="0">
                                          <p:val>
                                            <p:strVal val="#ppt_x"/>
                                          </p:val>
                                        </p:tav>
                                        <p:tav tm="100000">
                                          <p:val>
                                            <p:strVal val="#ppt_x"/>
                                          </p:val>
                                        </p:tav>
                                      </p:tavLst>
                                    </p:anim>
                                    <p:anim calcmode="lin" valueType="num">
                                      <p:cBhvr>
                                        <p:cTn id="35" dur="1000" fill="hold"/>
                                        <p:tgtEl>
                                          <p:spTgt spid="48"/>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1000"/>
                                        <p:tgtEl>
                                          <p:spTgt spid="49"/>
                                        </p:tgtEl>
                                      </p:cBhvr>
                                    </p:animEffect>
                                    <p:anim calcmode="lin" valueType="num">
                                      <p:cBhvr>
                                        <p:cTn id="40" dur="1000" fill="hold"/>
                                        <p:tgtEl>
                                          <p:spTgt spid="49"/>
                                        </p:tgtEl>
                                        <p:attrNameLst>
                                          <p:attrName>ppt_x</p:attrName>
                                        </p:attrNameLst>
                                      </p:cBhvr>
                                      <p:tavLst>
                                        <p:tav tm="0">
                                          <p:val>
                                            <p:strVal val="#ppt_x"/>
                                          </p:val>
                                        </p:tav>
                                        <p:tav tm="100000">
                                          <p:val>
                                            <p:strVal val="#ppt_x"/>
                                          </p:val>
                                        </p:tav>
                                      </p:tavLst>
                                    </p:anim>
                                    <p:anim calcmode="lin" valueType="num">
                                      <p:cBhvr>
                                        <p:cTn id="41" dur="1000" fill="hold"/>
                                        <p:tgtEl>
                                          <p:spTgt spid="49"/>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22" presetClass="entr" presetSubtype="4" fill="hold" grpId="0" nodeType="afterEffect">
                                  <p:stCondLst>
                                    <p:cond delay="0"/>
                                  </p:stCondLst>
                                  <p:childTnLst>
                                    <p:set>
                                      <p:cBhvr>
                                        <p:cTn id="44" dur="1" fill="hold">
                                          <p:stCondLst>
                                            <p:cond delay="0"/>
                                          </p:stCondLst>
                                        </p:cTn>
                                        <p:tgtEl>
                                          <p:spTgt spid="111"/>
                                        </p:tgtEl>
                                        <p:attrNameLst>
                                          <p:attrName>style.visibility</p:attrName>
                                        </p:attrNameLst>
                                      </p:cBhvr>
                                      <p:to>
                                        <p:strVal val="visible"/>
                                      </p:to>
                                    </p:set>
                                    <p:animEffect transition="in" filter="wipe(down)">
                                      <p:cBhvr>
                                        <p:cTn id="4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1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33020" y="28575"/>
            <a:ext cx="12125325" cy="68008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38100" y="28575"/>
            <a:ext cx="12115800" cy="68008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970" y="33020"/>
            <a:ext cx="12163425" cy="67913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050" y="13970"/>
            <a:ext cx="12153900" cy="6829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txBox="1"/>
          <p:nvPr/>
        </p:nvSpPr>
        <p:spPr>
          <a:xfrm>
            <a:off x="838200" y="340122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Tx/>
              <a:buSzTx/>
              <a:buFontTx/>
            </a:pPr>
            <a:r>
              <a:rPr lang="zh-CN" altLang="zh-CN" sz="6600" b="1" dirty="0">
                <a:gradFill>
                  <a:gsLst>
                    <a:gs pos="0">
                      <a:srgbClr val="BE0000"/>
                    </a:gs>
                    <a:gs pos="100000">
                      <a:srgbClr val="930000"/>
                    </a:gs>
                  </a:gsLst>
                  <a:lin ang="16200000" scaled="1"/>
                </a:gradFill>
                <a:effectLst/>
                <a:latin typeface="Verdana" panose="020B0604030504040204" pitchFamily="34" charset="0"/>
                <a:ea typeface="微软雅黑" panose="020B0503020204020204" pitchFamily="34" charset="-122"/>
                <a:cs typeface="+mn-cs"/>
              </a:rPr>
              <a:t>改革开放的意义</a:t>
            </a:r>
          </a:p>
        </p:txBody>
      </p:sp>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68706"/>
            <a:ext cx="12192000" cy="1016000"/>
          </a:xfrm>
          <a:prstGeom prst="rect">
            <a:avLst/>
          </a:prstGeom>
        </p:spPr>
      </p:pic>
      <p:grpSp>
        <p:nvGrpSpPr>
          <p:cNvPr id="32" name="组合 31"/>
          <p:cNvGrpSpPr>
            <a:grpSpLocks noChangeAspect="1"/>
          </p:cNvGrpSpPr>
          <p:nvPr/>
        </p:nvGrpSpPr>
        <p:grpSpPr>
          <a:xfrm>
            <a:off x="4532469" y="1614111"/>
            <a:ext cx="2857827" cy="1376548"/>
            <a:chOff x="1672035" y="1687395"/>
            <a:chExt cx="938928" cy="452259"/>
          </a:xfrm>
          <a:effectLst>
            <a:outerShdw blurRad="50800" dist="38100" dir="5400000" algn="t" rotWithShape="0">
              <a:prstClr val="black">
                <a:alpha val="40000"/>
              </a:prstClr>
            </a:outerShdw>
          </a:effectLst>
        </p:grpSpPr>
        <p:pic>
          <p:nvPicPr>
            <p:cNvPr id="33" name="Picture 2" descr="C:\Users\xb\Desktop\素材--党建\PNG--党（国）徽旗\党旗红旗\16sucai_20150709173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672035" y="1687395"/>
              <a:ext cx="845493" cy="44350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xb\Desktop\53bf653e36a0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728" y="1707654"/>
              <a:ext cx="487235"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7" descr="G:\2016我图\两会\ooopic_10194892_b0c64675b11c678cafbc\0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2986" y="2580095"/>
            <a:ext cx="1879014"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0" name="文本框 29"/>
          <p:cNvSpPr txBox="1"/>
          <p:nvPr/>
        </p:nvSpPr>
        <p:spPr>
          <a:xfrm>
            <a:off x="1370275" y="2775565"/>
            <a:ext cx="2007281" cy="923330"/>
          </a:xfrm>
          <a:prstGeom prst="rect">
            <a:avLst/>
          </a:prstGeom>
          <a:noFill/>
        </p:spPr>
        <p:txBody>
          <a:bodyPr wrap="none" rtlCol="0">
            <a:spAutoFit/>
          </a:bodyPr>
          <a:lstStyle/>
          <a:p>
            <a:pPr algn="ctr"/>
            <a:r>
              <a:rPr lang="zh-CN" altLang="en-US" sz="5400" b="1" spc="600" dirty="0">
                <a:solidFill>
                  <a:srgbClr val="C00000"/>
                </a:solidFill>
                <a:latin typeface="造字工房朗宋（非商用）常规体" pitchFamily="2" charset="-122"/>
                <a:ea typeface="造字工房朗宋（非商用）常规体" pitchFamily="2" charset="-122"/>
              </a:rPr>
              <a:t>目 录</a:t>
            </a:r>
          </a:p>
        </p:txBody>
      </p:sp>
      <p:grpSp>
        <p:nvGrpSpPr>
          <p:cNvPr id="35" name="组合 34"/>
          <p:cNvGrpSpPr/>
          <p:nvPr/>
        </p:nvGrpSpPr>
        <p:grpSpPr>
          <a:xfrm>
            <a:off x="3813175" y="3065145"/>
            <a:ext cx="6162040" cy="676275"/>
            <a:chOff x="4572731" y="2582283"/>
            <a:chExt cx="6114319" cy="676402"/>
          </a:xfrm>
        </p:grpSpPr>
        <p:sp>
          <p:nvSpPr>
            <p:cNvPr id="36" name="矩形 35"/>
            <p:cNvSpPr/>
            <p:nvPr/>
          </p:nvSpPr>
          <p:spPr>
            <a:xfrm>
              <a:off x="5325723" y="2582287"/>
              <a:ext cx="5361327" cy="676398"/>
            </a:xfrm>
            <a:prstGeom prst="rect">
              <a:avLst/>
            </a:prstGeom>
            <a:solidFill>
              <a:srgbClr val="FEFEFE">
                <a:alpha val="95000"/>
              </a:srgbClr>
            </a:solidFill>
            <a:ln>
              <a:solidFill>
                <a:srgbClr val="F6D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3600">
                <a:solidFill>
                  <a:srgbClr val="C00000"/>
                </a:solidFill>
                <a:latin typeface="造字工房朗宋（非商用）常规体" pitchFamily="2" charset="-122"/>
                <a:ea typeface="造字工房朗宋（非商用）常规体" pitchFamily="2" charset="-122"/>
              </a:endParaRPr>
            </a:p>
          </p:txBody>
        </p:sp>
        <p:sp>
          <p:nvSpPr>
            <p:cNvPr id="37" name="Rectangle 5"/>
            <p:cNvSpPr>
              <a:spLocks noChangeArrowheads="1"/>
            </p:cNvSpPr>
            <p:nvPr/>
          </p:nvSpPr>
          <p:spPr bwMode="auto">
            <a:xfrm>
              <a:off x="5503006" y="2704838"/>
              <a:ext cx="5064760" cy="553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sp3d extrusionH="654050">
                <a:extrusionClr>
                  <a:srgbClr val="FF0000"/>
                </a:extrusionClr>
              </a:sp3d>
            </a:bodyPr>
            <a:lstStyle/>
            <a:p>
              <a:pPr algn="l" eaLnBrk="0" fontAlgn="base" hangingPunct="0">
                <a:spcBef>
                  <a:spcPct val="0"/>
                </a:spcBef>
                <a:spcAft>
                  <a:spcPct val="0"/>
                </a:spcAft>
              </a:pPr>
              <a:r>
                <a:rPr lang="zh-CN" altLang="en-US" sz="3600" b="1" dirty="0">
                  <a:ln cmpd="sng">
                    <a:noFill/>
                    <a:prstDash val="solid"/>
                  </a:ln>
                  <a:solidFill>
                    <a:srgbClr val="C00000"/>
                  </a:solidFill>
                  <a:latin typeface="造字工房朗宋（非商用）常规体" pitchFamily="2" charset="-122"/>
                  <a:ea typeface="造字工房朗宋（非商用）常规体" pitchFamily="2" charset="-122"/>
                </a:rPr>
                <a:t>改革开放的意义</a:t>
              </a:r>
            </a:p>
          </p:txBody>
        </p:sp>
        <p:sp>
          <p:nvSpPr>
            <p:cNvPr id="38" name="矩形 37"/>
            <p:cNvSpPr/>
            <p:nvPr/>
          </p:nvSpPr>
          <p:spPr>
            <a:xfrm>
              <a:off x="4572731" y="2582283"/>
              <a:ext cx="675704" cy="676398"/>
            </a:xfrm>
            <a:prstGeom prst="rect">
              <a:avLst/>
            </a:prstGeom>
            <a:solidFill>
              <a:srgbClr val="F6DC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600" b="1" dirty="0">
                  <a:solidFill>
                    <a:srgbClr val="C00000"/>
                  </a:solidFill>
                  <a:latin typeface="造字工房朗宋（非商用）常规体" pitchFamily="2" charset="-122"/>
                  <a:ea typeface="造字工房朗宋（非商用）常规体" pitchFamily="2" charset="-122"/>
                </a:rPr>
                <a:t>二</a:t>
              </a:r>
            </a:p>
          </p:txBody>
        </p:sp>
      </p:grpSp>
      <p:grpSp>
        <p:nvGrpSpPr>
          <p:cNvPr id="39" name="组合 38"/>
          <p:cNvGrpSpPr/>
          <p:nvPr/>
        </p:nvGrpSpPr>
        <p:grpSpPr>
          <a:xfrm>
            <a:off x="3813175" y="2099310"/>
            <a:ext cx="6162040" cy="676275"/>
            <a:chOff x="4572731" y="1769775"/>
            <a:chExt cx="6114319" cy="676398"/>
          </a:xfrm>
        </p:grpSpPr>
        <p:sp>
          <p:nvSpPr>
            <p:cNvPr id="40" name="矩形 39"/>
            <p:cNvSpPr/>
            <p:nvPr/>
          </p:nvSpPr>
          <p:spPr>
            <a:xfrm>
              <a:off x="5325723" y="1769775"/>
              <a:ext cx="5361327" cy="676398"/>
            </a:xfrm>
            <a:prstGeom prst="rect">
              <a:avLst/>
            </a:prstGeom>
            <a:solidFill>
              <a:srgbClr val="FEFEFE">
                <a:alpha val="95000"/>
              </a:srgbClr>
            </a:solidFill>
            <a:ln>
              <a:solidFill>
                <a:srgbClr val="F6D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3600">
                <a:solidFill>
                  <a:srgbClr val="C00000"/>
                </a:solidFill>
                <a:latin typeface="造字工房朗宋（非商用）常规体" pitchFamily="2" charset="-122"/>
                <a:ea typeface="造字工房朗宋（非商用）常规体" pitchFamily="2" charset="-122"/>
              </a:endParaRPr>
            </a:p>
          </p:txBody>
        </p:sp>
        <p:sp>
          <p:nvSpPr>
            <p:cNvPr id="41" name="Rectangle 5"/>
            <p:cNvSpPr>
              <a:spLocks noChangeArrowheads="1"/>
            </p:cNvSpPr>
            <p:nvPr/>
          </p:nvSpPr>
          <p:spPr bwMode="auto">
            <a:xfrm>
              <a:off x="5503006" y="1892330"/>
              <a:ext cx="4385945" cy="553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sp3d extrusionH="654050">
                <a:extrusionClr>
                  <a:srgbClr val="FF0000"/>
                </a:extrusionClr>
              </a:sp3d>
            </a:bodyPr>
            <a:lstStyle/>
            <a:p>
              <a:pPr algn="l" eaLnBrk="0" fontAlgn="base" hangingPunct="0">
                <a:spcBef>
                  <a:spcPct val="0"/>
                </a:spcBef>
                <a:spcAft>
                  <a:spcPct val="0"/>
                </a:spcAft>
              </a:pPr>
              <a:r>
                <a:rPr lang="zh-CN" altLang="en-US" sz="3600" b="1" dirty="0">
                  <a:ln cmpd="sng">
                    <a:noFill/>
                    <a:prstDash val="solid"/>
                  </a:ln>
                  <a:solidFill>
                    <a:srgbClr val="C00000"/>
                  </a:solidFill>
                  <a:latin typeface="造字工房朗宋（非商用）常规体" pitchFamily="2" charset="-122"/>
                  <a:ea typeface="造字工房朗宋（非商用）常规体" pitchFamily="2" charset="-122"/>
                </a:rPr>
                <a:t>改革开放进程</a:t>
              </a:r>
            </a:p>
          </p:txBody>
        </p:sp>
        <p:sp>
          <p:nvSpPr>
            <p:cNvPr id="42" name="矩形 41"/>
            <p:cNvSpPr/>
            <p:nvPr/>
          </p:nvSpPr>
          <p:spPr>
            <a:xfrm>
              <a:off x="4572731" y="1769775"/>
              <a:ext cx="675704" cy="676398"/>
            </a:xfrm>
            <a:prstGeom prst="rect">
              <a:avLst/>
            </a:prstGeom>
            <a:solidFill>
              <a:srgbClr val="F6DC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600" b="1" dirty="0">
                  <a:solidFill>
                    <a:srgbClr val="C00000"/>
                  </a:solidFill>
                  <a:latin typeface="造字工房朗宋（非商用）常规体" pitchFamily="2" charset="-122"/>
                  <a:ea typeface="造字工房朗宋（非商用）常规体" pitchFamily="2" charset="-122"/>
                </a:rPr>
                <a:t>一</a:t>
              </a:r>
            </a:p>
          </p:txBody>
        </p:sp>
      </p:grpSp>
      <p:grpSp>
        <p:nvGrpSpPr>
          <p:cNvPr id="47" name="组合 46"/>
          <p:cNvGrpSpPr/>
          <p:nvPr/>
        </p:nvGrpSpPr>
        <p:grpSpPr>
          <a:xfrm>
            <a:off x="3813175" y="4154170"/>
            <a:ext cx="6162040" cy="676297"/>
            <a:chOff x="4572731" y="4207311"/>
            <a:chExt cx="6114319" cy="676398"/>
          </a:xfrm>
        </p:grpSpPr>
        <p:sp>
          <p:nvSpPr>
            <p:cNvPr id="48" name="矩形 47"/>
            <p:cNvSpPr/>
            <p:nvPr/>
          </p:nvSpPr>
          <p:spPr>
            <a:xfrm>
              <a:off x="5325723" y="4207311"/>
              <a:ext cx="5361327" cy="676398"/>
            </a:xfrm>
            <a:prstGeom prst="rect">
              <a:avLst/>
            </a:prstGeom>
            <a:solidFill>
              <a:srgbClr val="FEFEFE">
                <a:alpha val="95000"/>
              </a:srgbClr>
            </a:solidFill>
            <a:ln>
              <a:solidFill>
                <a:srgbClr val="F6D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3600">
                <a:solidFill>
                  <a:srgbClr val="C00000"/>
                </a:solidFill>
                <a:latin typeface="造字工房朗宋（非商用）常规体" pitchFamily="2" charset="-122"/>
                <a:ea typeface="造字工房朗宋（非商用）常规体" pitchFamily="2" charset="-122"/>
              </a:endParaRPr>
            </a:p>
          </p:txBody>
        </p:sp>
        <p:sp>
          <p:nvSpPr>
            <p:cNvPr id="49" name="Rectangle 5"/>
            <p:cNvSpPr>
              <a:spLocks noChangeArrowheads="1"/>
            </p:cNvSpPr>
            <p:nvPr/>
          </p:nvSpPr>
          <p:spPr bwMode="auto">
            <a:xfrm>
              <a:off x="5503006" y="4284146"/>
              <a:ext cx="4713605" cy="553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sp3d extrusionH="654050">
                <a:extrusionClr>
                  <a:srgbClr val="FF0000"/>
                </a:extrusionClr>
              </a:sp3d>
            </a:bodyPr>
            <a:lstStyle/>
            <a:p>
              <a:pPr algn="l" eaLnBrk="0" fontAlgn="base" hangingPunct="0">
                <a:spcBef>
                  <a:spcPct val="0"/>
                </a:spcBef>
                <a:spcAft>
                  <a:spcPct val="0"/>
                </a:spcAft>
              </a:pPr>
              <a:r>
                <a:rPr lang="zh-CN" altLang="en-US" sz="3600" b="1" dirty="0">
                  <a:ln cmpd="sng">
                    <a:noFill/>
                    <a:prstDash val="solid"/>
                  </a:ln>
                  <a:solidFill>
                    <a:srgbClr val="C00000"/>
                  </a:solidFill>
                  <a:latin typeface="造字工房朗宋（非商用）常规体" pitchFamily="2" charset="-122"/>
                  <a:ea typeface="造字工房朗宋（非商用）常规体" pitchFamily="2" charset="-122"/>
                </a:rPr>
                <a:t>新时代将改革进行到底</a:t>
              </a:r>
            </a:p>
          </p:txBody>
        </p:sp>
        <p:sp>
          <p:nvSpPr>
            <p:cNvPr id="50" name="矩形 49"/>
            <p:cNvSpPr/>
            <p:nvPr/>
          </p:nvSpPr>
          <p:spPr>
            <a:xfrm>
              <a:off x="4572731" y="4207311"/>
              <a:ext cx="675704" cy="676398"/>
            </a:xfrm>
            <a:prstGeom prst="rect">
              <a:avLst/>
            </a:prstGeom>
            <a:solidFill>
              <a:srgbClr val="F6DC85"/>
            </a:solidFill>
            <a:ln>
              <a:solidFill>
                <a:srgbClr val="F6D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600" b="1" dirty="0">
                  <a:solidFill>
                    <a:srgbClr val="C00000"/>
                  </a:solidFill>
                  <a:latin typeface="造字工房朗宋（非商用）常规体" pitchFamily="2" charset="-122"/>
                  <a:ea typeface="造字工房朗宋（非商用）常规体" pitchFamily="2" charset="-122"/>
                </a:rPr>
                <a:t>三</a:t>
              </a:r>
            </a:p>
          </p:txBody>
        </p:sp>
      </p:grpSp>
      <p:pic>
        <p:nvPicPr>
          <p:cNvPr id="53" name="图片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68706"/>
            <a:ext cx="12192000" cy="1016000"/>
          </a:xfrm>
          <a:prstGeom prst="rect">
            <a:avLst/>
          </a:prstGeom>
        </p:spPr>
      </p:pic>
      <p:grpSp>
        <p:nvGrpSpPr>
          <p:cNvPr id="54" name="组合 53"/>
          <p:cNvGrpSpPr>
            <a:grpSpLocks noChangeAspect="1"/>
          </p:cNvGrpSpPr>
          <p:nvPr/>
        </p:nvGrpSpPr>
        <p:grpSpPr>
          <a:xfrm>
            <a:off x="258002" y="169987"/>
            <a:ext cx="2857827" cy="1376548"/>
            <a:chOff x="1672035" y="1687395"/>
            <a:chExt cx="938928" cy="452259"/>
          </a:xfrm>
          <a:effectLst>
            <a:outerShdw blurRad="50800" dist="38100" dir="5400000" algn="t" rotWithShape="0">
              <a:prstClr val="black">
                <a:alpha val="40000"/>
              </a:prstClr>
            </a:outerShdw>
          </a:effectLst>
        </p:grpSpPr>
        <p:pic>
          <p:nvPicPr>
            <p:cNvPr id="55" name="Picture 2" descr="C:\Users\xb\Desktop\素材--党建\PNG--党（国）徽旗\党旗红旗\16sucai_20150709173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672035" y="1687395"/>
              <a:ext cx="845493" cy="44350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xb\Desktop\53bf653e36a0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728" y="1707654"/>
              <a:ext cx="487235"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7" descr="G:\2016我图\两会\ooopic_10194892_b0c64675b11c678cafbc\0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2986" y="2580095"/>
            <a:ext cx="1879014"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25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750" fill="hold"/>
                                        <p:tgtEl>
                                          <p:spTgt spid="35"/>
                                        </p:tgtEl>
                                        <p:attrNameLst>
                                          <p:attrName>ppt_x</p:attrName>
                                        </p:attrNameLst>
                                      </p:cBhvr>
                                      <p:tavLst>
                                        <p:tav tm="0">
                                          <p:val>
                                            <p:strVal val="1+#ppt_w/2"/>
                                          </p:val>
                                        </p:tav>
                                        <p:tav tm="100000">
                                          <p:val>
                                            <p:strVal val="#ppt_x"/>
                                          </p:val>
                                        </p:tav>
                                      </p:tavLst>
                                    </p:anim>
                                    <p:anim calcmode="lin" valueType="num">
                                      <p:cBhvr additive="base">
                                        <p:cTn id="18" dur="750" fill="hold"/>
                                        <p:tgtEl>
                                          <p:spTgt spid="35"/>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10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1+#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52230" descr="zhongguoGDPchaoguomeiguo"/>
          <p:cNvPicPr>
            <a:picLocks noChangeAspect="1"/>
          </p:cNvPicPr>
          <p:nvPr/>
        </p:nvPicPr>
        <p:blipFill>
          <a:blip r:embed="rId3"/>
          <a:stretch>
            <a:fillRect/>
          </a:stretch>
        </p:blipFill>
        <p:spPr>
          <a:xfrm>
            <a:off x="36195" y="1223010"/>
            <a:ext cx="3705860" cy="2635250"/>
          </a:xfrm>
          <a:prstGeom prst="rect">
            <a:avLst/>
          </a:prstGeom>
          <a:noFill/>
          <a:ln w="9525">
            <a:noFill/>
          </a:ln>
        </p:spPr>
      </p:pic>
      <p:pic>
        <p:nvPicPr>
          <p:cNvPr id="2" name="图片 52230" descr="C:\Users\Administrator\Desktop\小倪原创3.1伟大的改革开放\IMG_20190916_111013.jpgIMG_20190916_111013"/>
          <p:cNvPicPr>
            <a:picLocks noChangeAspect="1"/>
          </p:cNvPicPr>
          <p:nvPr/>
        </p:nvPicPr>
        <p:blipFill>
          <a:blip r:embed="rId4"/>
          <a:srcRect/>
          <a:stretch>
            <a:fillRect/>
          </a:stretch>
        </p:blipFill>
        <p:spPr>
          <a:xfrm>
            <a:off x="3818255" y="1160145"/>
            <a:ext cx="3916680" cy="2760980"/>
          </a:xfrm>
          <a:prstGeom prst="rect">
            <a:avLst/>
          </a:prstGeom>
          <a:noFill/>
          <a:ln w="9525">
            <a:noFill/>
          </a:ln>
        </p:spPr>
      </p:pic>
      <p:pic>
        <p:nvPicPr>
          <p:cNvPr id="4" name="图片 52230" descr="C:\Users\Administrator\Desktop\小倪原创3.1伟大的改革开放\IMG_20190916_115304.jpgIMG_20190916_115304"/>
          <p:cNvPicPr>
            <a:picLocks noChangeAspect="1"/>
          </p:cNvPicPr>
          <p:nvPr/>
        </p:nvPicPr>
        <p:blipFill>
          <a:blip r:embed="rId5"/>
          <a:srcRect/>
          <a:stretch>
            <a:fillRect/>
          </a:stretch>
        </p:blipFill>
        <p:spPr>
          <a:xfrm>
            <a:off x="7780655" y="1159510"/>
            <a:ext cx="4387850" cy="5625465"/>
          </a:xfrm>
          <a:prstGeom prst="rect">
            <a:avLst/>
          </a:prstGeom>
          <a:noFill/>
          <a:ln w="9525">
            <a:noFill/>
          </a:ln>
        </p:spPr>
      </p:pic>
      <p:pic>
        <p:nvPicPr>
          <p:cNvPr id="9" name="图片 52230" descr="C:\Users\Administrator\Desktop\小倪原创3.1伟大的改革开放\IMG_20190916_111441.jpgIMG_20190916_111441"/>
          <p:cNvPicPr>
            <a:picLocks noChangeAspect="1"/>
          </p:cNvPicPr>
          <p:nvPr/>
        </p:nvPicPr>
        <p:blipFill>
          <a:blip r:embed="rId6"/>
          <a:srcRect/>
          <a:stretch>
            <a:fillRect/>
          </a:stretch>
        </p:blipFill>
        <p:spPr>
          <a:xfrm>
            <a:off x="3816985" y="4013200"/>
            <a:ext cx="3918585" cy="2761615"/>
          </a:xfrm>
          <a:prstGeom prst="rect">
            <a:avLst/>
          </a:prstGeom>
          <a:noFill/>
          <a:ln w="9525">
            <a:noFill/>
          </a:ln>
        </p:spPr>
      </p:pic>
      <p:pic>
        <p:nvPicPr>
          <p:cNvPr id="12" name="图片 11"/>
          <p:cNvPicPr>
            <a:picLocks noChangeAspect="1"/>
          </p:cNvPicPr>
          <p:nvPr/>
        </p:nvPicPr>
        <p:blipFill>
          <a:blip r:embed="rId7"/>
          <a:stretch>
            <a:fillRect/>
          </a:stretch>
        </p:blipFill>
        <p:spPr>
          <a:xfrm>
            <a:off x="36195" y="4013200"/>
            <a:ext cx="3705860" cy="2771775"/>
          </a:xfrm>
          <a:prstGeom prst="rect">
            <a:avLst/>
          </a:prstGeom>
        </p:spPr>
      </p:pic>
      <p:sp>
        <p:nvSpPr>
          <p:cNvPr id="7" name="文本框 6"/>
          <p:cNvSpPr txBox="1"/>
          <p:nvPr/>
        </p:nvSpPr>
        <p:spPr>
          <a:xfrm>
            <a:off x="36195" y="1223010"/>
            <a:ext cx="2498090" cy="953135"/>
          </a:xfrm>
          <a:prstGeom prst="rect">
            <a:avLst/>
          </a:prstGeom>
          <a:solidFill>
            <a:schemeClr val="bg1">
              <a:alpha val="69000"/>
            </a:schemeClr>
          </a:solidFill>
        </p:spPr>
        <p:txBody>
          <a:bodyPr wrap="square" rtlCol="0" anchor="t">
            <a:spAutoFit/>
          </a:bodyPr>
          <a:lstStyle/>
          <a:p>
            <a:pPr algn="ctr">
              <a:lnSpc>
                <a:spcPct val="100000"/>
              </a:lnSpc>
            </a:pPr>
            <a:r>
              <a:rPr lang="zh-CN" altLang="en-US" sz="2800" b="1" dirty="0">
                <a:solidFill>
                  <a:srgbClr val="C00000"/>
                </a:solidFill>
                <a:latin typeface="微软雅黑" panose="020B0503020204020204" pitchFamily="34" charset="-122"/>
                <a:ea typeface="微软雅黑" panose="020B0503020204020204" pitchFamily="34" charset="-122"/>
                <a:cs typeface="+mj-cs"/>
                <a:sym typeface="+mn-ea"/>
              </a:rPr>
              <a:t>经济总量稳居世界第二</a:t>
            </a:r>
          </a:p>
        </p:txBody>
      </p:sp>
      <p:sp>
        <p:nvSpPr>
          <p:cNvPr id="11" name="文本框 10"/>
          <p:cNvSpPr txBox="1"/>
          <p:nvPr/>
        </p:nvSpPr>
        <p:spPr>
          <a:xfrm>
            <a:off x="3818255" y="1318895"/>
            <a:ext cx="2729865" cy="953135"/>
          </a:xfrm>
          <a:prstGeom prst="rect">
            <a:avLst/>
          </a:prstGeom>
          <a:solidFill>
            <a:schemeClr val="bg1">
              <a:alpha val="69000"/>
            </a:schemeClr>
          </a:solidFill>
        </p:spPr>
        <p:txBody>
          <a:bodyPr wrap="square" rtlCol="0" anchor="t">
            <a:spAutoFit/>
          </a:bodyPr>
          <a:lstStyle/>
          <a:p>
            <a:pPr algn="ctr">
              <a:lnSpc>
                <a:spcPct val="100000"/>
              </a:lnSpc>
            </a:pPr>
            <a:r>
              <a:rPr lang="zh-CN" altLang="en-US" sz="2800" b="1" dirty="0">
                <a:solidFill>
                  <a:srgbClr val="C00000"/>
                </a:solidFill>
                <a:latin typeface="微软雅黑" panose="020B0503020204020204" pitchFamily="34" charset="-122"/>
                <a:ea typeface="微软雅黑" panose="020B0503020204020204" pitchFamily="34" charset="-122"/>
                <a:cs typeface="+mj-cs"/>
                <a:sym typeface="+mn-ea"/>
              </a:rPr>
              <a:t>国家治理体系现代化稳步推进</a:t>
            </a:r>
          </a:p>
        </p:txBody>
      </p:sp>
      <p:sp>
        <p:nvSpPr>
          <p:cNvPr id="14" name="文本框 13"/>
          <p:cNvSpPr txBox="1"/>
          <p:nvPr/>
        </p:nvSpPr>
        <p:spPr>
          <a:xfrm>
            <a:off x="8166735" y="1318895"/>
            <a:ext cx="2729865" cy="953135"/>
          </a:xfrm>
          <a:prstGeom prst="rect">
            <a:avLst/>
          </a:prstGeom>
          <a:solidFill>
            <a:schemeClr val="bg1">
              <a:alpha val="69000"/>
            </a:schemeClr>
          </a:solidFill>
        </p:spPr>
        <p:txBody>
          <a:bodyPr wrap="square" rtlCol="0" anchor="t">
            <a:spAutoFit/>
          </a:bodyPr>
          <a:lstStyle/>
          <a:p>
            <a:pPr algn="ctr">
              <a:lnSpc>
                <a:spcPct val="100000"/>
              </a:lnSpc>
            </a:pPr>
            <a:r>
              <a:rPr lang="zh-CN" altLang="en-US" sz="2800" b="1" dirty="0">
                <a:solidFill>
                  <a:srgbClr val="C00000"/>
                </a:solidFill>
                <a:latin typeface="微软雅黑" panose="020B0503020204020204" pitchFamily="34" charset="-122"/>
                <a:ea typeface="微软雅黑" panose="020B0503020204020204" pitchFamily="34" charset="-122"/>
                <a:cs typeface="+mj-cs"/>
                <a:sym typeface="+mn-ea"/>
              </a:rPr>
              <a:t>中国文化软实力影响世界</a:t>
            </a:r>
          </a:p>
        </p:txBody>
      </p:sp>
      <p:sp>
        <p:nvSpPr>
          <p:cNvPr id="15" name="文本框 14"/>
          <p:cNvSpPr txBox="1"/>
          <p:nvPr/>
        </p:nvSpPr>
        <p:spPr>
          <a:xfrm>
            <a:off x="36195" y="4180840"/>
            <a:ext cx="2729865" cy="953135"/>
          </a:xfrm>
          <a:prstGeom prst="rect">
            <a:avLst/>
          </a:prstGeom>
          <a:solidFill>
            <a:schemeClr val="bg1">
              <a:alpha val="69000"/>
            </a:schemeClr>
          </a:solidFill>
        </p:spPr>
        <p:txBody>
          <a:bodyPr wrap="square" rtlCol="0" anchor="t">
            <a:spAutoFit/>
          </a:bodyPr>
          <a:lstStyle/>
          <a:p>
            <a:pPr algn="ctr">
              <a:lnSpc>
                <a:spcPct val="100000"/>
              </a:lnSpc>
            </a:pPr>
            <a:r>
              <a:rPr lang="zh-CN" altLang="en-US" sz="2800" b="1" dirty="0">
                <a:solidFill>
                  <a:srgbClr val="C00000"/>
                </a:solidFill>
                <a:latin typeface="微软雅黑" panose="020B0503020204020204" pitchFamily="34" charset="-122"/>
                <a:ea typeface="微软雅黑" panose="020B0503020204020204" pitchFamily="34" charset="-122"/>
                <a:cs typeface="+mj-cs"/>
                <a:sym typeface="+mn-ea"/>
              </a:rPr>
              <a:t>新时代人民生活有了新需要</a:t>
            </a:r>
          </a:p>
        </p:txBody>
      </p:sp>
      <p:sp>
        <p:nvSpPr>
          <p:cNvPr id="16" name="文本框 15"/>
          <p:cNvSpPr txBox="1"/>
          <p:nvPr/>
        </p:nvSpPr>
        <p:spPr>
          <a:xfrm>
            <a:off x="3818255" y="4013200"/>
            <a:ext cx="2729865" cy="953135"/>
          </a:xfrm>
          <a:prstGeom prst="rect">
            <a:avLst/>
          </a:prstGeom>
          <a:solidFill>
            <a:schemeClr val="bg1">
              <a:alpha val="69000"/>
            </a:schemeClr>
          </a:solidFill>
        </p:spPr>
        <p:txBody>
          <a:bodyPr wrap="square" rtlCol="0" anchor="t">
            <a:spAutoFit/>
          </a:bodyPr>
          <a:lstStyle/>
          <a:p>
            <a:pPr algn="ctr">
              <a:lnSpc>
                <a:spcPct val="100000"/>
              </a:lnSpc>
            </a:pPr>
            <a:r>
              <a:rPr lang="zh-CN" altLang="en-US" sz="2800" b="1" dirty="0">
                <a:solidFill>
                  <a:srgbClr val="C00000"/>
                </a:solidFill>
                <a:latin typeface="微软雅黑" panose="020B0503020204020204" pitchFamily="34" charset="-122"/>
                <a:ea typeface="微软雅黑" panose="020B0503020204020204" pitchFamily="34" charset="-122"/>
                <a:cs typeface="+mj-cs"/>
                <a:sym typeface="+mn-ea"/>
              </a:rPr>
              <a:t>美丽中国建设</a:t>
            </a:r>
          </a:p>
          <a:p>
            <a:pPr algn="ctr">
              <a:lnSpc>
                <a:spcPct val="100000"/>
              </a:lnSpc>
            </a:pPr>
            <a:r>
              <a:rPr lang="zh-CN" altLang="en-US" sz="2800" b="1" dirty="0">
                <a:solidFill>
                  <a:srgbClr val="C00000"/>
                </a:solidFill>
                <a:latin typeface="微软雅黑" panose="020B0503020204020204" pitchFamily="34" charset="-122"/>
                <a:ea typeface="微软雅黑" panose="020B0503020204020204" pitchFamily="34" charset="-122"/>
                <a:cs typeface="+mj-cs"/>
                <a:sym typeface="+mn-ea"/>
              </a:rPr>
              <a:t>成效显著</a:t>
            </a:r>
          </a:p>
        </p:txBody>
      </p:sp>
      <p:sp>
        <p:nvSpPr>
          <p:cNvPr id="17" name="文本框 16"/>
          <p:cNvSpPr txBox="1"/>
          <p:nvPr/>
        </p:nvSpPr>
        <p:spPr>
          <a:xfrm>
            <a:off x="1318260" y="280670"/>
            <a:ext cx="5913755" cy="645160"/>
          </a:xfrm>
          <a:prstGeom prst="rect">
            <a:avLst/>
          </a:prstGeom>
          <a:noFill/>
        </p:spPr>
        <p:txBody>
          <a:bodyPr wrap="square" rtlCol="0" anchor="t">
            <a:spAutoFit/>
          </a:bodyPr>
          <a:lstStyle/>
          <a:p>
            <a:pPr>
              <a:lnSpc>
                <a:spcPct val="100000"/>
              </a:lnSpc>
            </a:pPr>
            <a:r>
              <a:rPr lang="en-US" sz="3600" b="1" dirty="0">
                <a:solidFill>
                  <a:srgbClr val="C00000"/>
                </a:solidFill>
                <a:latin typeface="微软雅黑" panose="020B0503020204020204" pitchFamily="34" charset="-122"/>
                <a:ea typeface="微软雅黑" panose="020B0503020204020204" pitchFamily="34" charset="-122"/>
                <a:cs typeface="+mj-cs"/>
                <a:sym typeface="+mn-ea"/>
              </a:rPr>
              <a:t>1.</a:t>
            </a: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改革开放带来的巨大变化</a:t>
            </a: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500"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500"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500"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500"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anim calcmode="lin" valueType="num">
                                      <p:cBhvr>
                                        <p:cTn id="30" dur="500" fill="hold"/>
                                        <p:tgtEl>
                                          <p:spTgt spid="11"/>
                                        </p:tgtEl>
                                        <p:attrNameLst>
                                          <p:attrName>ppt_x</p:attrName>
                                        </p:attrNameLst>
                                      </p:cBhvr>
                                      <p:tavLst>
                                        <p:tav tm="0">
                                          <p:val>
                                            <p:strVal val="#ppt_x"/>
                                          </p:val>
                                        </p:tav>
                                        <p:tav tm="100000">
                                          <p:val>
                                            <p:strVal val="#ppt_x"/>
                                          </p:val>
                                        </p:tav>
                                      </p:tavLst>
                                    </p:anim>
                                    <p:anim calcmode="lin" valueType="num">
                                      <p:cBhvr>
                                        <p:cTn id="31" dur="5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nodeType="afterEffect">
                                  <p:stCondLst>
                                    <p:cond delay="0"/>
                                  </p:stCondLst>
                                  <p:childTnLst>
                                    <p:set>
                                      <p:cBhvr>
                                        <p:cTn id="34" dur="500"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anim calcmode="lin" valueType="num">
                                      <p:cBhvr>
                                        <p:cTn id="36" dur="500" fill="hold"/>
                                        <p:tgtEl>
                                          <p:spTgt spid="4"/>
                                        </p:tgtEl>
                                        <p:attrNameLst>
                                          <p:attrName>ppt_x</p:attrName>
                                        </p:attrNameLst>
                                      </p:cBhvr>
                                      <p:tavLst>
                                        <p:tav tm="0">
                                          <p:val>
                                            <p:strVal val="#ppt_x"/>
                                          </p:val>
                                        </p:tav>
                                        <p:tav tm="100000">
                                          <p:val>
                                            <p:strVal val="#ppt_x"/>
                                          </p:val>
                                        </p:tav>
                                      </p:tavLst>
                                    </p:anim>
                                    <p:anim calcmode="lin" valueType="num">
                                      <p:cBhvr>
                                        <p:cTn id="37" dur="500" fill="hold"/>
                                        <p:tgtEl>
                                          <p:spTgt spid="4"/>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500"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500"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anim calcmode="lin" valueType="num">
                                      <p:cBhvr>
                                        <p:cTn id="48" dur="500" fill="hold"/>
                                        <p:tgtEl>
                                          <p:spTgt spid="12"/>
                                        </p:tgtEl>
                                        <p:attrNameLst>
                                          <p:attrName>ppt_x</p:attrName>
                                        </p:attrNameLst>
                                      </p:cBhvr>
                                      <p:tavLst>
                                        <p:tav tm="0">
                                          <p:val>
                                            <p:strVal val="#ppt_x"/>
                                          </p:val>
                                        </p:tav>
                                        <p:tav tm="100000">
                                          <p:val>
                                            <p:strVal val="#ppt_x"/>
                                          </p:val>
                                        </p:tav>
                                      </p:tavLst>
                                    </p:anim>
                                    <p:anim calcmode="lin" valueType="num">
                                      <p:cBhvr>
                                        <p:cTn id="49" dur="500" fill="hold"/>
                                        <p:tgtEl>
                                          <p:spTgt spid="12"/>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42" presetClass="entr" presetSubtype="0" fill="hold" grpId="0" nodeType="afterEffect">
                                  <p:stCondLst>
                                    <p:cond delay="0"/>
                                  </p:stCondLst>
                                  <p:childTnLst>
                                    <p:set>
                                      <p:cBhvr>
                                        <p:cTn id="52" dur="500"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anim calcmode="lin" valueType="num">
                                      <p:cBhvr>
                                        <p:cTn id="54" dur="500" fill="hold"/>
                                        <p:tgtEl>
                                          <p:spTgt spid="15"/>
                                        </p:tgtEl>
                                        <p:attrNameLst>
                                          <p:attrName>ppt_x</p:attrName>
                                        </p:attrNameLst>
                                      </p:cBhvr>
                                      <p:tavLst>
                                        <p:tav tm="0">
                                          <p:val>
                                            <p:strVal val="#ppt_x"/>
                                          </p:val>
                                        </p:tav>
                                        <p:tav tm="100000">
                                          <p:val>
                                            <p:strVal val="#ppt_x"/>
                                          </p:val>
                                        </p:tav>
                                      </p:tavLst>
                                    </p:anim>
                                    <p:anim calcmode="lin" valueType="num">
                                      <p:cBhvr>
                                        <p:cTn id="55" dur="500" fill="hold"/>
                                        <p:tgtEl>
                                          <p:spTgt spid="15"/>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0"/>
                                  </p:stCondLst>
                                  <p:childTnLst>
                                    <p:set>
                                      <p:cBhvr>
                                        <p:cTn id="58" dur="500"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anim calcmode="lin" valueType="num">
                                      <p:cBhvr>
                                        <p:cTn id="60" dur="500" fill="hold"/>
                                        <p:tgtEl>
                                          <p:spTgt spid="9"/>
                                        </p:tgtEl>
                                        <p:attrNameLst>
                                          <p:attrName>ppt_x</p:attrName>
                                        </p:attrNameLst>
                                      </p:cBhvr>
                                      <p:tavLst>
                                        <p:tav tm="0">
                                          <p:val>
                                            <p:strVal val="#ppt_x"/>
                                          </p:val>
                                        </p:tav>
                                        <p:tav tm="100000">
                                          <p:val>
                                            <p:strVal val="#ppt_x"/>
                                          </p:val>
                                        </p:tav>
                                      </p:tavLst>
                                    </p:anim>
                                    <p:anim calcmode="lin" valueType="num">
                                      <p:cBhvr>
                                        <p:cTn id="61" dur="500" fill="hold"/>
                                        <p:tgtEl>
                                          <p:spTgt spid="9"/>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500"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anim calcmode="lin" valueType="num">
                                      <p:cBhvr>
                                        <p:cTn id="66" dur="500" fill="hold"/>
                                        <p:tgtEl>
                                          <p:spTgt spid="16"/>
                                        </p:tgtEl>
                                        <p:attrNameLst>
                                          <p:attrName>ppt_x</p:attrName>
                                        </p:attrNameLst>
                                      </p:cBhvr>
                                      <p:tavLst>
                                        <p:tav tm="0">
                                          <p:val>
                                            <p:strVal val="#ppt_x"/>
                                          </p:val>
                                        </p:tav>
                                        <p:tav tm="100000">
                                          <p:val>
                                            <p:strVal val="#ppt_x"/>
                                          </p:val>
                                        </p:tav>
                                      </p:tavLst>
                                    </p:anim>
                                    <p:anim calcmode="lin" valueType="num">
                                      <p:cBhvr>
                                        <p:cTn id="6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P spid="14" grpId="0" bldLvl="0" animBg="1"/>
      <p:bldP spid="15" grpId="0" bldLvl="0" animBg="1"/>
      <p:bldP spid="16" grpId="0" bldLvl="0" animBg="1"/>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3820851" y="1442258"/>
            <a:ext cx="2414849" cy="510778"/>
          </a:xfrm>
          <a:prstGeom prst="roundRect">
            <a:avLst>
              <a:gd name="adj" fmla="val 50000"/>
            </a:avLst>
          </a:prstGeom>
          <a:gradFill>
            <a:gsLst>
              <a:gs pos="100000">
                <a:srgbClr val="FE4444"/>
              </a:gs>
              <a:gs pos="100000">
                <a:srgbClr val="832B2B"/>
              </a:gs>
            </a:gsLst>
            <a:lin ang="5400000" scaled="0"/>
          </a:gradFill>
        </p:spPr>
        <p:txBody>
          <a:bodyPr wrap="none" anchor="ctr">
            <a:noAutofit/>
          </a:bodyPr>
          <a:lstStyle/>
          <a:p>
            <a:pPr algn="ctr"/>
            <a:r>
              <a:rPr lang="zh-CN" altLang="zh-CN" sz="2400" b="1" kern="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一条正确之路</a:t>
            </a:r>
          </a:p>
        </p:txBody>
      </p:sp>
      <p:sp>
        <p:nvSpPr>
          <p:cNvPr id="10" name="矩形 9"/>
          <p:cNvSpPr/>
          <p:nvPr/>
        </p:nvSpPr>
        <p:spPr>
          <a:xfrm>
            <a:off x="6505575" y="1129030"/>
            <a:ext cx="5631180" cy="1383665"/>
          </a:xfrm>
          <a:prstGeom prst="rect">
            <a:avLst/>
          </a:prstGeom>
        </p:spPr>
        <p:txBody>
          <a:bodyPr wrap="square">
            <a:spAutoFit/>
          </a:bodyPr>
          <a:lstStyle/>
          <a:p>
            <a:pPr algn="just">
              <a:lnSpc>
                <a:spcPct val="100000"/>
              </a:lnSpc>
            </a:pPr>
            <a:r>
              <a:rPr lang="zh-CN" altLang="en-US" sz="2800" b="1" dirty="0">
                <a:ea typeface="微软雅黑" panose="020B0503020204020204" pitchFamily="34" charset="-122"/>
              </a:rPr>
              <a:t>改革开放极大地</a:t>
            </a:r>
            <a:r>
              <a:rPr lang="zh-CN" altLang="en-US" sz="2800" b="1" dirty="0">
                <a:solidFill>
                  <a:srgbClr val="FF0000"/>
                </a:solidFill>
                <a:ea typeface="微软雅黑" panose="020B0503020204020204" pitchFamily="34" charset="-122"/>
              </a:rPr>
              <a:t>改变了中国</a:t>
            </a:r>
            <a:r>
              <a:rPr lang="zh-CN" altLang="en-US" sz="2800" b="1" dirty="0">
                <a:ea typeface="微软雅黑" panose="020B0503020204020204" pitchFamily="34" charset="-122"/>
              </a:rPr>
              <a:t>的面貌、</a:t>
            </a:r>
            <a:r>
              <a:rPr lang="zh-CN" altLang="en-US" sz="2800" b="1" dirty="0">
                <a:solidFill>
                  <a:srgbClr val="FF0000"/>
                </a:solidFill>
                <a:ea typeface="微软雅黑" panose="020B0503020204020204" pitchFamily="34" charset="-122"/>
              </a:rPr>
              <a:t>中华民族</a:t>
            </a:r>
            <a:r>
              <a:rPr lang="zh-CN" altLang="en-US" sz="2800" b="1" dirty="0">
                <a:ea typeface="微软雅黑" panose="020B0503020204020204" pitchFamily="34" charset="-122"/>
              </a:rPr>
              <a:t>的面貌、</a:t>
            </a:r>
            <a:r>
              <a:rPr lang="zh-CN" altLang="en-US" sz="2800" b="1" dirty="0">
                <a:solidFill>
                  <a:srgbClr val="FF0000"/>
                </a:solidFill>
                <a:ea typeface="微软雅黑" panose="020B0503020204020204" pitchFamily="34" charset="-122"/>
              </a:rPr>
              <a:t>中国人民</a:t>
            </a:r>
            <a:r>
              <a:rPr lang="zh-CN" altLang="en-US" sz="2800" b="1" dirty="0">
                <a:ea typeface="微软雅黑" panose="020B0503020204020204" pitchFamily="34" charset="-122"/>
              </a:rPr>
              <a:t>的面貌、</a:t>
            </a:r>
            <a:r>
              <a:rPr lang="zh-CN" altLang="en-US" sz="2800" b="1" dirty="0">
                <a:solidFill>
                  <a:srgbClr val="FF0000"/>
                </a:solidFill>
                <a:ea typeface="微软雅黑" panose="020B0503020204020204" pitchFamily="34" charset="-122"/>
              </a:rPr>
              <a:t>中国共产党的面貌</a:t>
            </a:r>
          </a:p>
        </p:txBody>
      </p:sp>
      <p:sp>
        <p:nvSpPr>
          <p:cNvPr id="11" name="圆角矩形 10"/>
          <p:cNvSpPr/>
          <p:nvPr/>
        </p:nvSpPr>
        <p:spPr>
          <a:xfrm>
            <a:off x="3878563" y="5336833"/>
            <a:ext cx="2461185" cy="510778"/>
          </a:xfrm>
          <a:prstGeom prst="roundRect">
            <a:avLst>
              <a:gd name="adj" fmla="val 50000"/>
            </a:avLst>
          </a:prstGeom>
          <a:gradFill>
            <a:gsLst>
              <a:gs pos="100000">
                <a:srgbClr val="FE4444"/>
              </a:gs>
              <a:gs pos="100000">
                <a:srgbClr val="832B2B"/>
              </a:gs>
            </a:gsLst>
            <a:lin ang="5400000" scaled="0"/>
          </a:gradFill>
        </p:spPr>
        <p:txBody>
          <a:bodyPr wrap="square" anchor="ctr">
            <a:noAutofit/>
          </a:bodyPr>
          <a:lstStyle/>
          <a:p>
            <a:pPr algn="ctr"/>
            <a:r>
              <a:rPr lang="zh-CN" altLang="zh-CN" sz="2400" b="1" kern="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一条强国之路</a:t>
            </a:r>
          </a:p>
        </p:txBody>
      </p:sp>
      <p:sp>
        <p:nvSpPr>
          <p:cNvPr id="12" name="矩形 11"/>
          <p:cNvSpPr/>
          <p:nvPr/>
        </p:nvSpPr>
        <p:spPr>
          <a:xfrm>
            <a:off x="6568440" y="4986655"/>
            <a:ext cx="5567680" cy="1814830"/>
          </a:xfrm>
          <a:prstGeom prst="rect">
            <a:avLst/>
          </a:prstGeom>
        </p:spPr>
        <p:txBody>
          <a:bodyPr wrap="square">
            <a:spAutoFit/>
          </a:bodyPr>
          <a:lstStyle/>
          <a:p>
            <a:pPr algn="just">
              <a:lnSpc>
                <a:spcPct val="100000"/>
              </a:lnSpc>
            </a:pPr>
            <a:r>
              <a:rPr lang="zh-CN" altLang="en-US" sz="2800" b="1" dirty="0">
                <a:ea typeface="微软雅黑" panose="020B0503020204020204" pitchFamily="34" charset="-122"/>
                <a:sym typeface="+mn-ea"/>
              </a:rPr>
              <a:t>改革开放使中华民族迎来了从</a:t>
            </a:r>
            <a:r>
              <a:rPr lang="zh-CN" altLang="en-US" sz="2800" b="1" dirty="0">
                <a:solidFill>
                  <a:srgbClr val="FF0000"/>
                </a:solidFill>
                <a:ea typeface="微软雅黑" panose="020B0503020204020204" pitchFamily="34" charset="-122"/>
                <a:sym typeface="+mn-ea"/>
              </a:rPr>
              <a:t>站起来、富起来到强起来</a:t>
            </a:r>
            <a:r>
              <a:rPr lang="zh-CN" altLang="en-US" sz="2800" b="1" dirty="0">
                <a:ea typeface="微软雅黑" panose="020B0503020204020204" pitchFamily="34" charset="-122"/>
                <a:sym typeface="+mn-ea"/>
              </a:rPr>
              <a:t>的伟大飞跃，中华民族以崭新的姿态屹立于世界的东方。</a:t>
            </a:r>
            <a:endParaRPr lang="zh-CN" altLang="en-US" sz="2800" dirty="0">
              <a:ea typeface="微软雅黑" panose="020B0503020204020204" pitchFamily="34" charset="-122"/>
            </a:endParaRPr>
          </a:p>
        </p:txBody>
      </p:sp>
      <p:sp>
        <p:nvSpPr>
          <p:cNvPr id="13" name="圆角矩形 12"/>
          <p:cNvSpPr/>
          <p:nvPr/>
        </p:nvSpPr>
        <p:spPr>
          <a:xfrm>
            <a:off x="4107162" y="4041149"/>
            <a:ext cx="2461185" cy="510778"/>
          </a:xfrm>
          <a:prstGeom prst="roundRect">
            <a:avLst>
              <a:gd name="adj" fmla="val 50000"/>
            </a:avLst>
          </a:prstGeom>
          <a:gradFill>
            <a:gsLst>
              <a:gs pos="100000">
                <a:srgbClr val="FE4444"/>
              </a:gs>
              <a:gs pos="100000">
                <a:srgbClr val="832B2B"/>
              </a:gs>
            </a:gsLst>
            <a:lin ang="5400000" scaled="0"/>
          </a:gradFill>
        </p:spPr>
        <p:txBody>
          <a:bodyPr wrap="square" anchor="ctr">
            <a:noAutofit/>
          </a:bodyPr>
          <a:lstStyle/>
          <a:p>
            <a:pPr algn="ctr"/>
            <a:r>
              <a:rPr lang="zh-CN" altLang="zh-CN" sz="2400" b="1" kern="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一条富民之路</a:t>
            </a:r>
          </a:p>
        </p:txBody>
      </p:sp>
      <p:sp>
        <p:nvSpPr>
          <p:cNvPr id="14" name="矩形 13"/>
          <p:cNvSpPr/>
          <p:nvPr/>
        </p:nvSpPr>
        <p:spPr>
          <a:xfrm>
            <a:off x="6568440" y="3819525"/>
            <a:ext cx="5469255" cy="953135"/>
          </a:xfrm>
          <a:prstGeom prst="rect">
            <a:avLst/>
          </a:prstGeom>
        </p:spPr>
        <p:txBody>
          <a:bodyPr wrap="square">
            <a:spAutoFit/>
          </a:bodyPr>
          <a:lstStyle/>
          <a:p>
            <a:pPr algn="just">
              <a:lnSpc>
                <a:spcPct val="100000"/>
              </a:lnSpc>
            </a:pPr>
            <a:r>
              <a:rPr lang="zh-CN" altLang="en-US" sz="2800" b="1" dirty="0">
                <a:ea typeface="微软雅黑" panose="020B0503020204020204" pitchFamily="34" charset="-122"/>
                <a:sym typeface="+mn-ea"/>
              </a:rPr>
              <a:t>改革开放使中国人民迎来了</a:t>
            </a:r>
            <a:r>
              <a:rPr lang="zh-CN" altLang="en-US" sz="2800" b="1" dirty="0">
                <a:solidFill>
                  <a:srgbClr val="FF0000"/>
                </a:solidFill>
                <a:ea typeface="微软雅黑" panose="020B0503020204020204" pitchFamily="34" charset="-122"/>
                <a:sym typeface="+mn-ea"/>
              </a:rPr>
              <a:t>从温饱不足到小康富裕</a:t>
            </a:r>
            <a:r>
              <a:rPr lang="zh-CN" altLang="en-US" sz="2800" b="1" dirty="0">
                <a:ea typeface="微软雅黑" panose="020B0503020204020204" pitchFamily="34" charset="-122"/>
                <a:sym typeface="+mn-ea"/>
              </a:rPr>
              <a:t>的伟大飞跃</a:t>
            </a:r>
          </a:p>
        </p:txBody>
      </p:sp>
      <p:sp>
        <p:nvSpPr>
          <p:cNvPr id="15" name="标题 14"/>
          <p:cNvSpPr>
            <a:spLocks noGrp="1"/>
          </p:cNvSpPr>
          <p:nvPr>
            <p:ph type="title"/>
          </p:nvPr>
        </p:nvSpPr>
        <p:spPr>
          <a:xfrm>
            <a:off x="1242695" y="328930"/>
            <a:ext cx="3992245" cy="731520"/>
          </a:xfrm>
        </p:spPr>
        <p:txBody>
          <a:bodyPr>
            <a:noAutofit/>
          </a:bodyPr>
          <a:lstStyle/>
          <a:p>
            <a:r>
              <a:rPr lang="en-US" altLang="zh-CN" sz="3600" dirty="0">
                <a:sym typeface="+mn-lt"/>
              </a:rPr>
              <a:t>2.</a:t>
            </a:r>
            <a:r>
              <a:rPr lang="zh-CN" altLang="en-US" sz="3600" dirty="0">
                <a:sym typeface="+mn-lt"/>
              </a:rPr>
              <a:t>改革开放的意义</a:t>
            </a:r>
          </a:p>
        </p:txBody>
      </p:sp>
      <p:grpSp>
        <p:nvGrpSpPr>
          <p:cNvPr id="16" name="Group 2"/>
          <p:cNvGrpSpPr/>
          <p:nvPr/>
        </p:nvGrpSpPr>
        <p:grpSpPr>
          <a:xfrm>
            <a:off x="-1198332" y="1085851"/>
            <a:ext cx="5387483" cy="5784849"/>
            <a:chOff x="2606222" y="2935741"/>
            <a:chExt cx="8845551" cy="3951287"/>
          </a:xfrm>
          <a:gradFill>
            <a:gsLst>
              <a:gs pos="100000">
                <a:srgbClr val="FE4444"/>
              </a:gs>
              <a:gs pos="100000">
                <a:srgbClr val="832B2B"/>
              </a:gs>
            </a:gsLst>
            <a:lin ang="5400000" scaled="0"/>
          </a:gradFill>
        </p:grpSpPr>
        <p:sp>
          <p:nvSpPr>
            <p:cNvPr id="17" name="Freeform 8"/>
            <p:cNvSpPr/>
            <p:nvPr/>
          </p:nvSpPr>
          <p:spPr bwMode="auto">
            <a:xfrm>
              <a:off x="2606222" y="2935741"/>
              <a:ext cx="8845551" cy="3951287"/>
            </a:xfrm>
            <a:custGeom>
              <a:avLst/>
              <a:gdLst>
                <a:gd name="T0" fmla="*/ 2339 w 3076"/>
                <a:gd name="T1" fmla="*/ 212 h 1372"/>
                <a:gd name="T2" fmla="*/ 1696 w 3076"/>
                <a:gd name="T3" fmla="*/ 69 h 1372"/>
                <a:gd name="T4" fmla="*/ 1942 w 3076"/>
                <a:gd name="T5" fmla="*/ 0 h 1372"/>
                <a:gd name="T6" fmla="*/ 1920 w 3076"/>
                <a:gd name="T7" fmla="*/ 0 h 1372"/>
                <a:gd name="T8" fmla="*/ 1567 w 3076"/>
                <a:gd name="T9" fmla="*/ 43 h 1372"/>
                <a:gd name="T10" fmla="*/ 1835 w 3076"/>
                <a:gd name="T11" fmla="*/ 196 h 1372"/>
                <a:gd name="T12" fmla="*/ 1888 w 3076"/>
                <a:gd name="T13" fmla="*/ 574 h 1372"/>
                <a:gd name="T14" fmla="*/ 0 w 3076"/>
                <a:gd name="T15" fmla="*/ 1364 h 1372"/>
                <a:gd name="T16" fmla="*/ 0 w 3076"/>
                <a:gd name="T17" fmla="*/ 1372 h 1372"/>
                <a:gd name="T18" fmla="*/ 2499 w 3076"/>
                <a:gd name="T19" fmla="*/ 1372 h 1372"/>
                <a:gd name="T20" fmla="*/ 2832 w 3076"/>
                <a:gd name="T21" fmla="*/ 944 h 1372"/>
                <a:gd name="T22" fmla="*/ 2339 w 3076"/>
                <a:gd name="T23" fmla="*/ 212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76" h="1372">
                  <a:moveTo>
                    <a:pt x="2339" y="212"/>
                  </a:moveTo>
                  <a:cubicBezTo>
                    <a:pt x="1881" y="99"/>
                    <a:pt x="1736" y="99"/>
                    <a:pt x="1696" y="69"/>
                  </a:cubicBezTo>
                  <a:cubicBezTo>
                    <a:pt x="1661" y="43"/>
                    <a:pt x="1885" y="8"/>
                    <a:pt x="1942" y="0"/>
                  </a:cubicBezTo>
                  <a:cubicBezTo>
                    <a:pt x="1920" y="0"/>
                    <a:pt x="1920" y="0"/>
                    <a:pt x="1920" y="0"/>
                  </a:cubicBezTo>
                  <a:cubicBezTo>
                    <a:pt x="1861" y="4"/>
                    <a:pt x="1734" y="14"/>
                    <a:pt x="1567" y="43"/>
                  </a:cubicBezTo>
                  <a:cubicBezTo>
                    <a:pt x="1354" y="79"/>
                    <a:pt x="1620" y="150"/>
                    <a:pt x="1835" y="196"/>
                  </a:cubicBezTo>
                  <a:cubicBezTo>
                    <a:pt x="2050" y="243"/>
                    <a:pt x="2255" y="353"/>
                    <a:pt x="1888" y="574"/>
                  </a:cubicBezTo>
                  <a:cubicBezTo>
                    <a:pt x="996" y="1111"/>
                    <a:pt x="256" y="1307"/>
                    <a:pt x="0" y="1364"/>
                  </a:cubicBezTo>
                  <a:cubicBezTo>
                    <a:pt x="0" y="1372"/>
                    <a:pt x="0" y="1372"/>
                    <a:pt x="0" y="1372"/>
                  </a:cubicBezTo>
                  <a:cubicBezTo>
                    <a:pt x="2499" y="1372"/>
                    <a:pt x="2499" y="1372"/>
                    <a:pt x="2499" y="1372"/>
                  </a:cubicBezTo>
                  <a:cubicBezTo>
                    <a:pt x="2628" y="1226"/>
                    <a:pt x="2767" y="1050"/>
                    <a:pt x="2832" y="944"/>
                  </a:cubicBezTo>
                  <a:cubicBezTo>
                    <a:pt x="3076" y="549"/>
                    <a:pt x="2796" y="324"/>
                    <a:pt x="2339" y="212"/>
                  </a:cubicBezTo>
                  <a:close/>
                </a:path>
              </a:pathLst>
            </a:custGeom>
            <a:grpFill/>
            <a:ln>
              <a:noFill/>
            </a:ln>
          </p:spPr>
          <p:txBody>
            <a:bodyPr vert="horz" wrap="square" lIns="91440" tIns="45720" rIns="91440" bIns="45720" numCol="1" anchor="t" anchorCtr="0" compatLnSpc="1"/>
            <a:lstStyle/>
            <a:p>
              <a:endParaRPr lang="id-ID" dirty="0">
                <a:solidFill>
                  <a:srgbClr val="FF0000"/>
                </a:solidFill>
              </a:endParaRPr>
            </a:p>
          </p:txBody>
        </p:sp>
        <p:sp>
          <p:nvSpPr>
            <p:cNvPr id="18" name="Freeform 9"/>
            <p:cNvSpPr/>
            <p:nvPr/>
          </p:nvSpPr>
          <p:spPr bwMode="auto">
            <a:xfrm>
              <a:off x="6532110" y="2935741"/>
              <a:ext cx="3271838" cy="3951287"/>
            </a:xfrm>
            <a:custGeom>
              <a:avLst/>
              <a:gdLst>
                <a:gd name="T0" fmla="*/ 1070 w 1138"/>
                <a:gd name="T1" fmla="*/ 369 h 1372"/>
                <a:gd name="T2" fmla="*/ 878 w 1138"/>
                <a:gd name="T3" fmla="*/ 253 h 1372"/>
                <a:gd name="T4" fmla="*/ 680 w 1138"/>
                <a:gd name="T5" fmla="*/ 193 h 1372"/>
                <a:gd name="T6" fmla="*/ 332 w 1138"/>
                <a:gd name="T7" fmla="*/ 117 h 1372"/>
                <a:gd name="T8" fmla="*/ 259 w 1138"/>
                <a:gd name="T9" fmla="*/ 98 h 1372"/>
                <a:gd name="T10" fmla="*/ 229 w 1138"/>
                <a:gd name="T11" fmla="*/ 82 h 1372"/>
                <a:gd name="T12" fmla="*/ 245 w 1138"/>
                <a:gd name="T13" fmla="*/ 61 h 1372"/>
                <a:gd name="T14" fmla="*/ 363 w 1138"/>
                <a:gd name="T15" fmla="*/ 30 h 1372"/>
                <a:gd name="T16" fmla="*/ 572 w 1138"/>
                <a:gd name="T17" fmla="*/ 0 h 1372"/>
                <a:gd name="T18" fmla="*/ 563 w 1138"/>
                <a:gd name="T19" fmla="*/ 0 h 1372"/>
                <a:gd name="T20" fmla="*/ 363 w 1138"/>
                <a:gd name="T21" fmla="*/ 27 h 1372"/>
                <a:gd name="T22" fmla="*/ 244 w 1138"/>
                <a:gd name="T23" fmla="*/ 58 h 1372"/>
                <a:gd name="T24" fmla="*/ 226 w 1138"/>
                <a:gd name="T25" fmla="*/ 84 h 1372"/>
                <a:gd name="T26" fmla="*/ 258 w 1138"/>
                <a:gd name="T27" fmla="*/ 101 h 1372"/>
                <a:gd name="T28" fmla="*/ 332 w 1138"/>
                <a:gd name="T29" fmla="*/ 120 h 1372"/>
                <a:gd name="T30" fmla="*/ 679 w 1138"/>
                <a:gd name="T31" fmla="*/ 198 h 1372"/>
                <a:gd name="T32" fmla="*/ 876 w 1138"/>
                <a:gd name="T33" fmla="*/ 258 h 1372"/>
                <a:gd name="T34" fmla="*/ 1065 w 1138"/>
                <a:gd name="T35" fmla="*/ 373 h 1372"/>
                <a:gd name="T36" fmla="*/ 1085 w 1138"/>
                <a:gd name="T37" fmla="*/ 592 h 1372"/>
                <a:gd name="T38" fmla="*/ 917 w 1138"/>
                <a:gd name="T39" fmla="*/ 780 h 1372"/>
                <a:gd name="T40" fmla="*/ 0 w 1138"/>
                <a:gd name="T41" fmla="*/ 1372 h 1372"/>
                <a:gd name="T42" fmla="*/ 66 w 1138"/>
                <a:gd name="T43" fmla="*/ 1372 h 1372"/>
                <a:gd name="T44" fmla="*/ 926 w 1138"/>
                <a:gd name="T45" fmla="*/ 786 h 1372"/>
                <a:gd name="T46" fmla="*/ 1090 w 1138"/>
                <a:gd name="T47" fmla="*/ 594 h 1372"/>
                <a:gd name="T48" fmla="*/ 1070 w 1138"/>
                <a:gd name="T49" fmla="*/ 36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8" h="1372">
                  <a:moveTo>
                    <a:pt x="1070" y="369"/>
                  </a:moveTo>
                  <a:cubicBezTo>
                    <a:pt x="1016" y="311"/>
                    <a:pt x="945" y="280"/>
                    <a:pt x="878" y="253"/>
                  </a:cubicBezTo>
                  <a:cubicBezTo>
                    <a:pt x="811" y="228"/>
                    <a:pt x="744" y="209"/>
                    <a:pt x="680" y="193"/>
                  </a:cubicBezTo>
                  <a:cubicBezTo>
                    <a:pt x="551" y="163"/>
                    <a:pt x="435" y="139"/>
                    <a:pt x="332" y="117"/>
                  </a:cubicBezTo>
                  <a:cubicBezTo>
                    <a:pt x="307" y="111"/>
                    <a:pt x="282" y="105"/>
                    <a:pt x="259" y="98"/>
                  </a:cubicBezTo>
                  <a:cubicBezTo>
                    <a:pt x="248" y="94"/>
                    <a:pt x="236" y="90"/>
                    <a:pt x="229" y="82"/>
                  </a:cubicBezTo>
                  <a:cubicBezTo>
                    <a:pt x="221" y="73"/>
                    <a:pt x="237" y="65"/>
                    <a:pt x="245" y="61"/>
                  </a:cubicBezTo>
                  <a:cubicBezTo>
                    <a:pt x="286" y="44"/>
                    <a:pt x="327" y="37"/>
                    <a:pt x="363" y="30"/>
                  </a:cubicBezTo>
                  <a:cubicBezTo>
                    <a:pt x="468" y="11"/>
                    <a:pt x="540" y="3"/>
                    <a:pt x="572" y="0"/>
                  </a:cubicBezTo>
                  <a:cubicBezTo>
                    <a:pt x="563" y="0"/>
                    <a:pt x="563" y="0"/>
                    <a:pt x="563" y="0"/>
                  </a:cubicBezTo>
                  <a:cubicBezTo>
                    <a:pt x="528" y="3"/>
                    <a:pt x="459" y="11"/>
                    <a:pt x="363" y="27"/>
                  </a:cubicBezTo>
                  <a:cubicBezTo>
                    <a:pt x="327" y="35"/>
                    <a:pt x="286" y="41"/>
                    <a:pt x="244" y="58"/>
                  </a:cubicBezTo>
                  <a:cubicBezTo>
                    <a:pt x="236" y="62"/>
                    <a:pt x="216" y="70"/>
                    <a:pt x="226" y="84"/>
                  </a:cubicBezTo>
                  <a:cubicBezTo>
                    <a:pt x="235" y="93"/>
                    <a:pt x="247" y="97"/>
                    <a:pt x="258" y="101"/>
                  </a:cubicBezTo>
                  <a:cubicBezTo>
                    <a:pt x="281" y="109"/>
                    <a:pt x="306" y="115"/>
                    <a:pt x="332" y="120"/>
                  </a:cubicBezTo>
                  <a:cubicBezTo>
                    <a:pt x="434" y="143"/>
                    <a:pt x="551" y="168"/>
                    <a:pt x="679" y="198"/>
                  </a:cubicBezTo>
                  <a:cubicBezTo>
                    <a:pt x="743" y="214"/>
                    <a:pt x="809" y="233"/>
                    <a:pt x="876" y="258"/>
                  </a:cubicBezTo>
                  <a:cubicBezTo>
                    <a:pt x="943" y="284"/>
                    <a:pt x="1013" y="316"/>
                    <a:pt x="1065" y="373"/>
                  </a:cubicBezTo>
                  <a:cubicBezTo>
                    <a:pt x="1119" y="428"/>
                    <a:pt x="1132" y="522"/>
                    <a:pt x="1085" y="592"/>
                  </a:cubicBezTo>
                  <a:cubicBezTo>
                    <a:pt x="1043" y="662"/>
                    <a:pt x="982" y="722"/>
                    <a:pt x="917" y="780"/>
                  </a:cubicBezTo>
                  <a:cubicBezTo>
                    <a:pt x="660" y="998"/>
                    <a:pt x="341" y="1188"/>
                    <a:pt x="0" y="1372"/>
                  </a:cubicBezTo>
                  <a:cubicBezTo>
                    <a:pt x="66" y="1372"/>
                    <a:pt x="66" y="1372"/>
                    <a:pt x="66" y="1372"/>
                  </a:cubicBezTo>
                  <a:cubicBezTo>
                    <a:pt x="399" y="1190"/>
                    <a:pt x="672" y="1003"/>
                    <a:pt x="926" y="786"/>
                  </a:cubicBezTo>
                  <a:cubicBezTo>
                    <a:pt x="991" y="728"/>
                    <a:pt x="1048" y="666"/>
                    <a:pt x="1090" y="594"/>
                  </a:cubicBezTo>
                  <a:cubicBezTo>
                    <a:pt x="1138" y="524"/>
                    <a:pt x="1125" y="426"/>
                    <a:pt x="1070" y="369"/>
                  </a:cubicBezTo>
                  <a:close/>
                </a:path>
              </a:pathLst>
            </a:custGeom>
            <a:grpFill/>
            <a:ln>
              <a:noFill/>
            </a:ln>
          </p:spPr>
          <p:txBody>
            <a:bodyPr vert="horz" wrap="square" lIns="91440" tIns="45720" rIns="91440" bIns="45720" numCol="1" anchor="t" anchorCtr="0" compatLnSpc="1"/>
            <a:lstStyle/>
            <a:p>
              <a:endParaRPr lang="id-ID">
                <a:solidFill>
                  <a:srgbClr val="FF0000"/>
                </a:solidFill>
              </a:endParaRPr>
            </a:p>
          </p:txBody>
        </p:sp>
      </p:grpSp>
      <p:grpSp>
        <p:nvGrpSpPr>
          <p:cNvPr id="19" name="Group 5"/>
          <p:cNvGrpSpPr/>
          <p:nvPr/>
        </p:nvGrpSpPr>
        <p:grpSpPr>
          <a:xfrm>
            <a:off x="2410598" y="1359928"/>
            <a:ext cx="647562" cy="939360"/>
            <a:chOff x="2682875" y="1790701"/>
            <a:chExt cx="514352" cy="746125"/>
          </a:xfrm>
          <a:effectLst>
            <a:outerShdw blurRad="76200" dir="18900000" sy="23000" kx="-1200000" algn="bl" rotWithShape="0">
              <a:prstClr val="black">
                <a:alpha val="20000"/>
              </a:prstClr>
            </a:outerShdw>
          </a:effectLst>
        </p:grpSpPr>
        <p:sp>
          <p:nvSpPr>
            <p:cNvPr id="20" name="Freeform 6"/>
            <p:cNvSpPr/>
            <p:nvPr/>
          </p:nvSpPr>
          <p:spPr bwMode="auto">
            <a:xfrm>
              <a:off x="2682875" y="1790701"/>
              <a:ext cx="514350" cy="746125"/>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a:noFill/>
            </a:ln>
          </p:spPr>
          <p:txBody>
            <a:bodyPr vert="horz" wrap="square" lIns="91440" tIns="45720" rIns="91440" bIns="45720" numCol="1" anchor="t" anchorCtr="0" compatLnSpc="1"/>
            <a:lstStyle/>
            <a:p>
              <a:endParaRPr lang="en-US"/>
            </a:p>
          </p:txBody>
        </p:sp>
        <p:sp>
          <p:nvSpPr>
            <p:cNvPr id="21" name="Freeform 7"/>
            <p:cNvSpPr/>
            <p:nvPr/>
          </p:nvSpPr>
          <p:spPr bwMode="auto">
            <a:xfrm>
              <a:off x="2940052" y="1790701"/>
              <a:ext cx="257175" cy="746125"/>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solidFill>
            <a:ln>
              <a:noFill/>
            </a:ln>
          </p:spPr>
          <p:txBody>
            <a:bodyPr vert="horz" wrap="square" lIns="91440" tIns="45720" rIns="91440" bIns="45720" numCol="1" anchor="t" anchorCtr="0" compatLnSpc="1"/>
            <a:lstStyle/>
            <a:p>
              <a:endParaRPr lang="en-US"/>
            </a:p>
          </p:txBody>
        </p:sp>
        <p:sp>
          <p:nvSpPr>
            <p:cNvPr id="22" name="Oval 8"/>
            <p:cNvSpPr>
              <a:spLocks noChangeArrowheads="1"/>
            </p:cNvSpPr>
            <p:nvPr/>
          </p:nvSpPr>
          <p:spPr bwMode="auto">
            <a:xfrm>
              <a:off x="2746376" y="1855788"/>
              <a:ext cx="387350" cy="382588"/>
            </a:xfrm>
            <a:prstGeom prst="ellipse">
              <a:avLst/>
            </a:prstGeom>
            <a:solidFill>
              <a:schemeClr val="bg2"/>
            </a:solidFill>
            <a:ln>
              <a:noFill/>
            </a:ln>
          </p:spPr>
          <p:txBody>
            <a:bodyPr vert="horz" wrap="square" lIns="91440" tIns="45720" rIns="91440" bIns="45720" numCol="1" anchor="ctr" anchorCtr="0" compatLnSpc="1"/>
            <a:lstStyle/>
            <a:p>
              <a:pPr algn="ctr"/>
              <a:r>
                <a:rPr lang="en-US" sz="2400" dirty="0">
                  <a:solidFill>
                    <a:schemeClr val="accent2"/>
                  </a:solidFill>
                  <a:latin typeface="Impact" panose="020B0806030902050204" pitchFamily="34" charset="0"/>
                </a:rPr>
                <a:t>1</a:t>
              </a:r>
            </a:p>
          </p:txBody>
        </p:sp>
      </p:grpSp>
      <p:cxnSp>
        <p:nvCxnSpPr>
          <p:cNvPr id="23" name="Straight Arrow Connector 35"/>
          <p:cNvCxnSpPr/>
          <p:nvPr/>
        </p:nvCxnSpPr>
        <p:spPr>
          <a:xfrm flipV="1">
            <a:off x="3088640" y="1797685"/>
            <a:ext cx="744220" cy="635"/>
          </a:xfrm>
          <a:prstGeom prst="straightConnector1">
            <a:avLst/>
          </a:prstGeom>
          <a:ln w="19050">
            <a:tailEnd type="oval" w="lg" len="lg"/>
          </a:ln>
        </p:spPr>
        <p:style>
          <a:lnRef idx="1">
            <a:schemeClr val="accent1"/>
          </a:lnRef>
          <a:fillRef idx="0">
            <a:schemeClr val="accent1"/>
          </a:fillRef>
          <a:effectRef idx="0">
            <a:schemeClr val="accent1"/>
          </a:effectRef>
          <a:fontRef idx="minor">
            <a:schemeClr val="tx1"/>
          </a:fontRef>
        </p:style>
      </p:cxnSp>
      <p:grpSp>
        <p:nvGrpSpPr>
          <p:cNvPr id="26" name="Group 5"/>
          <p:cNvGrpSpPr/>
          <p:nvPr/>
        </p:nvGrpSpPr>
        <p:grpSpPr>
          <a:xfrm>
            <a:off x="2330588" y="3958983"/>
            <a:ext cx="647562" cy="939360"/>
            <a:chOff x="2682875" y="1790701"/>
            <a:chExt cx="514352" cy="746125"/>
          </a:xfrm>
          <a:effectLst>
            <a:outerShdw blurRad="76200" dir="18900000" sy="23000" kx="-1200000" algn="bl" rotWithShape="0">
              <a:prstClr val="black">
                <a:alpha val="20000"/>
              </a:prstClr>
            </a:outerShdw>
          </a:effectLst>
        </p:grpSpPr>
        <p:sp>
          <p:nvSpPr>
            <p:cNvPr id="27" name="Freeform 6"/>
            <p:cNvSpPr/>
            <p:nvPr/>
          </p:nvSpPr>
          <p:spPr bwMode="auto">
            <a:xfrm>
              <a:off x="2682875" y="1790701"/>
              <a:ext cx="514350" cy="746125"/>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a:noFill/>
            </a:ln>
          </p:spPr>
          <p:txBody>
            <a:bodyPr vert="horz" wrap="square" lIns="91440" tIns="45720" rIns="91440" bIns="45720" numCol="1" anchor="t" anchorCtr="0" compatLnSpc="1"/>
            <a:lstStyle/>
            <a:p>
              <a:endParaRPr lang="en-US"/>
            </a:p>
          </p:txBody>
        </p:sp>
        <p:sp>
          <p:nvSpPr>
            <p:cNvPr id="28" name="Freeform 7"/>
            <p:cNvSpPr/>
            <p:nvPr/>
          </p:nvSpPr>
          <p:spPr bwMode="auto">
            <a:xfrm>
              <a:off x="2940052" y="1790701"/>
              <a:ext cx="257175" cy="746125"/>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solidFill>
            <a:ln>
              <a:noFill/>
            </a:ln>
          </p:spPr>
          <p:txBody>
            <a:bodyPr vert="horz" wrap="square" lIns="91440" tIns="45720" rIns="91440" bIns="45720" numCol="1" anchor="t" anchorCtr="0" compatLnSpc="1"/>
            <a:lstStyle/>
            <a:p>
              <a:endParaRPr lang="en-US"/>
            </a:p>
          </p:txBody>
        </p:sp>
        <p:sp>
          <p:nvSpPr>
            <p:cNvPr id="29" name="Oval 8"/>
            <p:cNvSpPr>
              <a:spLocks noChangeArrowheads="1"/>
            </p:cNvSpPr>
            <p:nvPr/>
          </p:nvSpPr>
          <p:spPr bwMode="auto">
            <a:xfrm>
              <a:off x="2746376" y="1855788"/>
              <a:ext cx="387350" cy="382588"/>
            </a:xfrm>
            <a:prstGeom prst="ellipse">
              <a:avLst/>
            </a:prstGeom>
            <a:solidFill>
              <a:schemeClr val="bg2"/>
            </a:solidFill>
            <a:ln>
              <a:noFill/>
            </a:ln>
          </p:spPr>
          <p:txBody>
            <a:bodyPr vert="horz" wrap="square" lIns="91440" tIns="45720" rIns="91440" bIns="45720" numCol="1" anchor="ctr" anchorCtr="0" compatLnSpc="1"/>
            <a:lstStyle/>
            <a:p>
              <a:pPr algn="ctr"/>
              <a:r>
                <a:rPr lang="en-US" sz="2400" dirty="0">
                  <a:solidFill>
                    <a:schemeClr val="accent2"/>
                  </a:solidFill>
                  <a:latin typeface="Impact" panose="020B0806030902050204" pitchFamily="34" charset="0"/>
                </a:rPr>
                <a:t>3</a:t>
              </a:r>
            </a:p>
          </p:txBody>
        </p:sp>
      </p:grpSp>
      <p:cxnSp>
        <p:nvCxnSpPr>
          <p:cNvPr id="30" name="Straight Arrow Connector 35"/>
          <p:cNvCxnSpPr/>
          <p:nvPr/>
        </p:nvCxnSpPr>
        <p:spPr>
          <a:xfrm>
            <a:off x="3202940" y="4297336"/>
            <a:ext cx="911860" cy="0"/>
          </a:xfrm>
          <a:prstGeom prst="straightConnector1">
            <a:avLst/>
          </a:prstGeom>
          <a:ln w="19050">
            <a:tailEnd type="oval" w="lg" len="lg"/>
          </a:ln>
        </p:spPr>
        <p:style>
          <a:lnRef idx="1">
            <a:schemeClr val="accent1"/>
          </a:lnRef>
          <a:fillRef idx="0">
            <a:schemeClr val="accent1"/>
          </a:fillRef>
          <a:effectRef idx="0">
            <a:schemeClr val="accent1"/>
          </a:effectRef>
          <a:fontRef idx="minor">
            <a:schemeClr val="tx1"/>
          </a:fontRef>
        </p:style>
      </p:cxnSp>
      <p:grpSp>
        <p:nvGrpSpPr>
          <p:cNvPr id="32" name="Group 5"/>
          <p:cNvGrpSpPr/>
          <p:nvPr/>
        </p:nvGrpSpPr>
        <p:grpSpPr>
          <a:xfrm>
            <a:off x="2024518" y="5035943"/>
            <a:ext cx="647562" cy="939360"/>
            <a:chOff x="2682875" y="1790701"/>
            <a:chExt cx="514352" cy="746125"/>
          </a:xfrm>
          <a:effectLst>
            <a:outerShdw blurRad="76200" dir="18900000" sy="23000" kx="-1200000" algn="bl" rotWithShape="0">
              <a:prstClr val="black">
                <a:alpha val="20000"/>
              </a:prstClr>
            </a:outerShdw>
          </a:effectLst>
        </p:grpSpPr>
        <p:sp>
          <p:nvSpPr>
            <p:cNvPr id="33" name="Freeform 6"/>
            <p:cNvSpPr/>
            <p:nvPr/>
          </p:nvSpPr>
          <p:spPr bwMode="auto">
            <a:xfrm>
              <a:off x="2682875" y="1790701"/>
              <a:ext cx="514350" cy="746125"/>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a:noFill/>
            </a:ln>
          </p:spPr>
          <p:txBody>
            <a:bodyPr vert="horz" wrap="square" lIns="91440" tIns="45720" rIns="91440" bIns="45720" numCol="1" anchor="t" anchorCtr="0" compatLnSpc="1"/>
            <a:lstStyle/>
            <a:p>
              <a:endParaRPr lang="en-US"/>
            </a:p>
          </p:txBody>
        </p:sp>
        <p:sp>
          <p:nvSpPr>
            <p:cNvPr id="34" name="Freeform 7"/>
            <p:cNvSpPr/>
            <p:nvPr/>
          </p:nvSpPr>
          <p:spPr bwMode="auto">
            <a:xfrm>
              <a:off x="2940052" y="1790701"/>
              <a:ext cx="257175" cy="746125"/>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solidFill>
            <a:ln>
              <a:noFill/>
            </a:ln>
          </p:spPr>
          <p:txBody>
            <a:bodyPr vert="horz" wrap="square" lIns="91440" tIns="45720" rIns="91440" bIns="45720" numCol="1" anchor="t" anchorCtr="0" compatLnSpc="1"/>
            <a:lstStyle/>
            <a:p>
              <a:endParaRPr lang="en-US"/>
            </a:p>
          </p:txBody>
        </p:sp>
        <p:sp>
          <p:nvSpPr>
            <p:cNvPr id="35" name="Oval 8"/>
            <p:cNvSpPr>
              <a:spLocks noChangeArrowheads="1"/>
            </p:cNvSpPr>
            <p:nvPr/>
          </p:nvSpPr>
          <p:spPr bwMode="auto">
            <a:xfrm>
              <a:off x="2746376" y="1855788"/>
              <a:ext cx="387350" cy="382588"/>
            </a:xfrm>
            <a:prstGeom prst="ellipse">
              <a:avLst/>
            </a:prstGeom>
            <a:solidFill>
              <a:schemeClr val="bg2"/>
            </a:solidFill>
            <a:ln>
              <a:noFill/>
            </a:ln>
          </p:spPr>
          <p:txBody>
            <a:bodyPr vert="horz" wrap="square" lIns="91440" tIns="45720" rIns="91440" bIns="45720" numCol="1" anchor="ctr" anchorCtr="0" compatLnSpc="1"/>
            <a:lstStyle/>
            <a:p>
              <a:pPr algn="ctr"/>
              <a:r>
                <a:rPr lang="en-US" sz="2400" dirty="0">
                  <a:solidFill>
                    <a:schemeClr val="accent2"/>
                  </a:solidFill>
                  <a:latin typeface="Impact" panose="020B0806030902050204" pitchFamily="34" charset="0"/>
                </a:rPr>
                <a:t>4</a:t>
              </a:r>
            </a:p>
          </p:txBody>
        </p:sp>
      </p:grpSp>
      <p:cxnSp>
        <p:nvCxnSpPr>
          <p:cNvPr id="36" name="Straight Arrow Connector 35"/>
          <p:cNvCxnSpPr/>
          <p:nvPr/>
        </p:nvCxnSpPr>
        <p:spPr>
          <a:xfrm>
            <a:off x="2764155" y="5553075"/>
            <a:ext cx="1122045" cy="46990"/>
          </a:xfrm>
          <a:prstGeom prst="straightConnector1">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4005562" y="2811789"/>
            <a:ext cx="2461185" cy="510778"/>
          </a:xfrm>
          <a:prstGeom prst="roundRect">
            <a:avLst>
              <a:gd name="adj" fmla="val 50000"/>
            </a:avLst>
          </a:prstGeom>
          <a:gradFill>
            <a:gsLst>
              <a:gs pos="100000">
                <a:srgbClr val="FE4444"/>
              </a:gs>
              <a:gs pos="100000">
                <a:srgbClr val="832B2B"/>
              </a:gs>
            </a:gsLst>
            <a:lin ang="5400000" scaled="0"/>
          </a:gradFill>
        </p:spPr>
        <p:txBody>
          <a:bodyPr wrap="square" anchor="ctr">
            <a:noAutofit/>
          </a:bodyPr>
          <a:lstStyle/>
          <a:p>
            <a:pPr algn="ctr"/>
            <a:r>
              <a:rPr lang="zh-CN" altLang="zh-CN" sz="2400" b="1" kern="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一条特色之路</a:t>
            </a:r>
          </a:p>
        </p:txBody>
      </p:sp>
      <p:sp>
        <p:nvSpPr>
          <p:cNvPr id="25" name="矩形 24"/>
          <p:cNvSpPr/>
          <p:nvPr/>
        </p:nvSpPr>
        <p:spPr>
          <a:xfrm>
            <a:off x="6466840" y="2590165"/>
            <a:ext cx="5669915" cy="953135"/>
          </a:xfrm>
          <a:prstGeom prst="rect">
            <a:avLst/>
          </a:prstGeom>
        </p:spPr>
        <p:txBody>
          <a:bodyPr wrap="square">
            <a:spAutoFit/>
          </a:bodyPr>
          <a:lstStyle/>
          <a:p>
            <a:pPr algn="just">
              <a:lnSpc>
                <a:spcPct val="100000"/>
              </a:lnSpc>
            </a:pPr>
            <a:r>
              <a:rPr lang="zh-CN" altLang="en-US" sz="2800" b="1" dirty="0">
                <a:ea typeface="微软雅黑" panose="020B0503020204020204" pitchFamily="34" charset="-122"/>
                <a:sym typeface="+mn-ea"/>
              </a:rPr>
              <a:t>改革开放使</a:t>
            </a:r>
            <a:r>
              <a:rPr lang="zh-CN" altLang="en-US" sz="2800" b="1" dirty="0">
                <a:solidFill>
                  <a:srgbClr val="FF0000"/>
                </a:solidFill>
                <a:ea typeface="微软雅黑" panose="020B0503020204020204" pitchFamily="34" charset="-122"/>
                <a:sym typeface="+mn-ea"/>
              </a:rPr>
              <a:t>中国特色社会主义</a:t>
            </a:r>
            <a:r>
              <a:rPr lang="zh-CN" altLang="en-US" sz="2800" b="1" dirty="0">
                <a:ea typeface="微软雅黑" panose="020B0503020204020204" pitchFamily="34" charset="-122"/>
                <a:sym typeface="+mn-ea"/>
              </a:rPr>
              <a:t>迎来了从创立、发展到完善的伟大飞跃</a:t>
            </a:r>
          </a:p>
        </p:txBody>
      </p:sp>
      <p:grpSp>
        <p:nvGrpSpPr>
          <p:cNvPr id="31" name="Group 5"/>
          <p:cNvGrpSpPr/>
          <p:nvPr/>
        </p:nvGrpSpPr>
        <p:grpSpPr>
          <a:xfrm>
            <a:off x="2410598" y="2698508"/>
            <a:ext cx="647562" cy="939360"/>
            <a:chOff x="2682875" y="1790701"/>
            <a:chExt cx="514352" cy="746125"/>
          </a:xfrm>
          <a:effectLst>
            <a:outerShdw blurRad="76200" dir="18900000" sy="23000" kx="-1200000" algn="bl" rotWithShape="0">
              <a:prstClr val="black">
                <a:alpha val="20000"/>
              </a:prstClr>
            </a:outerShdw>
          </a:effectLst>
        </p:grpSpPr>
        <p:sp>
          <p:nvSpPr>
            <p:cNvPr id="37" name="Freeform 6"/>
            <p:cNvSpPr/>
            <p:nvPr/>
          </p:nvSpPr>
          <p:spPr bwMode="auto">
            <a:xfrm>
              <a:off x="2682875" y="1790701"/>
              <a:ext cx="514350" cy="746125"/>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a:noFill/>
            </a:ln>
          </p:spPr>
          <p:txBody>
            <a:bodyPr vert="horz" wrap="square" lIns="91440" tIns="45720" rIns="91440" bIns="45720" numCol="1" anchor="t" anchorCtr="0" compatLnSpc="1"/>
            <a:lstStyle/>
            <a:p>
              <a:endParaRPr lang="en-US"/>
            </a:p>
          </p:txBody>
        </p:sp>
        <p:sp>
          <p:nvSpPr>
            <p:cNvPr id="38" name="Freeform 7"/>
            <p:cNvSpPr/>
            <p:nvPr/>
          </p:nvSpPr>
          <p:spPr bwMode="auto">
            <a:xfrm>
              <a:off x="2940052" y="1790701"/>
              <a:ext cx="257175" cy="746125"/>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solidFill>
            <a:ln>
              <a:noFill/>
            </a:ln>
          </p:spPr>
          <p:txBody>
            <a:bodyPr vert="horz" wrap="square" lIns="91440" tIns="45720" rIns="91440" bIns="45720" numCol="1" anchor="t" anchorCtr="0" compatLnSpc="1"/>
            <a:lstStyle/>
            <a:p>
              <a:endParaRPr lang="en-US"/>
            </a:p>
          </p:txBody>
        </p:sp>
        <p:sp>
          <p:nvSpPr>
            <p:cNvPr id="39" name="Oval 8"/>
            <p:cNvSpPr>
              <a:spLocks noChangeArrowheads="1"/>
            </p:cNvSpPr>
            <p:nvPr/>
          </p:nvSpPr>
          <p:spPr bwMode="auto">
            <a:xfrm>
              <a:off x="2746376" y="1855788"/>
              <a:ext cx="387350" cy="382588"/>
            </a:xfrm>
            <a:prstGeom prst="ellipse">
              <a:avLst/>
            </a:prstGeom>
            <a:solidFill>
              <a:schemeClr val="bg2"/>
            </a:solidFill>
            <a:ln>
              <a:noFill/>
            </a:ln>
          </p:spPr>
          <p:txBody>
            <a:bodyPr vert="horz" wrap="square" lIns="91440" tIns="45720" rIns="91440" bIns="45720" numCol="1" anchor="ctr" anchorCtr="0" compatLnSpc="1"/>
            <a:lstStyle/>
            <a:p>
              <a:pPr algn="ctr"/>
              <a:r>
                <a:rPr lang="en-US" sz="2400" dirty="0">
                  <a:solidFill>
                    <a:schemeClr val="accent2"/>
                  </a:solidFill>
                  <a:latin typeface="Impact" panose="020B0806030902050204" pitchFamily="34" charset="0"/>
                </a:rPr>
                <a:t>2</a:t>
              </a:r>
            </a:p>
          </p:txBody>
        </p:sp>
      </p:grpSp>
      <p:cxnSp>
        <p:nvCxnSpPr>
          <p:cNvPr id="40" name="Straight Arrow Connector 35"/>
          <p:cNvCxnSpPr/>
          <p:nvPr/>
        </p:nvCxnSpPr>
        <p:spPr>
          <a:xfrm>
            <a:off x="3101340" y="3067976"/>
            <a:ext cx="911860" cy="0"/>
          </a:xfrm>
          <a:prstGeom prst="straightConnector1">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41" name="标题 14"/>
          <p:cNvSpPr>
            <a:spLocks noGrp="1"/>
          </p:cNvSpPr>
          <p:nvPr/>
        </p:nvSpPr>
        <p:spPr>
          <a:xfrm>
            <a:off x="6505575" y="328930"/>
            <a:ext cx="5532120" cy="7315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rgbClr val="C00000"/>
                </a:solidFill>
                <a:latin typeface="微软雅黑" panose="020B0503020204020204" pitchFamily="34" charset="-122"/>
                <a:ea typeface="微软雅黑" panose="020B0503020204020204" pitchFamily="34" charset="-122"/>
                <a:cs typeface="+mj-cs"/>
              </a:defRPr>
            </a:lvl1pPr>
          </a:lstStyle>
          <a:p>
            <a:r>
              <a:rPr lang="zh-CN" altLang="en-US" sz="3600" dirty="0">
                <a:sym typeface="+mn-lt"/>
              </a:rPr>
              <a:t>四个面貌、三个飞跃</a:t>
            </a: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down)">
                                      <p:cBhvr>
                                        <p:cTn id="30" dur="500"/>
                                        <p:tgtEl>
                                          <p:spTgt spid="40"/>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par>
                          <p:cTn id="43" fill="hold">
                            <p:stCondLst>
                              <p:cond delay="4500"/>
                            </p:stCondLst>
                            <p:childTnLst>
                              <p:par>
                                <p:cTn id="44" presetID="22" presetClass="entr" presetSubtype="4"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par>
                          <p:cTn id="47" fill="hold">
                            <p:stCondLst>
                              <p:cond delay="5000"/>
                            </p:stCondLst>
                            <p:childTnLst>
                              <p:par>
                                <p:cTn id="48" presetID="22" presetClass="entr" presetSubtype="4"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down)">
                                      <p:cBhvr>
                                        <p:cTn id="50" dur="500"/>
                                        <p:tgtEl>
                                          <p:spTgt spid="32"/>
                                        </p:tgtEl>
                                      </p:cBhvr>
                                    </p:animEffect>
                                  </p:childTnLst>
                                </p:cTn>
                              </p:par>
                            </p:childTnLst>
                          </p:cTn>
                        </p:par>
                        <p:par>
                          <p:cTn id="51" fill="hold">
                            <p:stCondLst>
                              <p:cond delay="5500"/>
                            </p:stCondLst>
                            <p:childTnLst>
                              <p:par>
                                <p:cTn id="52" presetID="22" presetClass="entr" presetSubtype="4"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childTnLst>
                          </p:cTn>
                        </p:par>
                        <p:par>
                          <p:cTn id="55" fill="hold">
                            <p:stCondLst>
                              <p:cond delay="6000"/>
                            </p:stCondLst>
                            <p:childTnLst>
                              <p:par>
                                <p:cTn id="56" presetID="22" presetClass="entr" presetSubtype="4"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500"/>
                                        <p:tgtEl>
                                          <p:spTgt spid="12"/>
                                        </p:tgtEl>
                                      </p:cBhvr>
                                    </p:animEffect>
                                  </p:childTnLst>
                                </p:cTn>
                              </p:par>
                            </p:childTnLst>
                          </p:cTn>
                        </p:par>
                        <p:par>
                          <p:cTn id="76" fill="hold">
                            <p:stCondLst>
                              <p:cond delay="2000"/>
                            </p:stCondLst>
                            <p:childTnLst>
                              <p:par>
                                <p:cTn id="77" presetID="22" presetClass="entr" presetSubtype="4"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3" grpId="0" bldLvl="0" animBg="1"/>
      <p:bldP spid="14" grpId="0"/>
      <p:bldP spid="15" grpId="0"/>
      <p:bldP spid="24" grpId="0" bldLvl="0" animBg="1"/>
      <p:bldP spid="25"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33020" y="23495"/>
            <a:ext cx="12125325" cy="68103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68706"/>
            <a:ext cx="12192000" cy="1016000"/>
          </a:xfrm>
          <a:prstGeom prst="rect">
            <a:avLst/>
          </a:prstGeom>
        </p:spPr>
      </p:pic>
      <p:grpSp>
        <p:nvGrpSpPr>
          <p:cNvPr id="33" name="组合 32"/>
          <p:cNvGrpSpPr>
            <a:grpSpLocks noChangeAspect="1"/>
          </p:cNvGrpSpPr>
          <p:nvPr/>
        </p:nvGrpSpPr>
        <p:grpSpPr>
          <a:xfrm>
            <a:off x="4532469" y="1614111"/>
            <a:ext cx="2857827" cy="1376548"/>
            <a:chOff x="1672035" y="1687395"/>
            <a:chExt cx="938928" cy="452259"/>
          </a:xfrm>
          <a:effectLst>
            <a:outerShdw blurRad="50800" dist="38100" dir="5400000" algn="t" rotWithShape="0">
              <a:prstClr val="black">
                <a:alpha val="40000"/>
              </a:prstClr>
            </a:outerShdw>
          </a:effectLst>
        </p:grpSpPr>
        <p:pic>
          <p:nvPicPr>
            <p:cNvPr id="34" name="Picture 2" descr="C:\Users\xb\Desktop\素材--党建\PNG--党（国）徽旗\党旗红旗\16sucai_20150709173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672035" y="1687395"/>
              <a:ext cx="845493" cy="4435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xb\Desktop\53bf653e36a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3728" y="1707654"/>
              <a:ext cx="487235"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Picture 7" descr="G:\2016我图\两会\ooopic_10194892_b0c64675b11c678cafbc\00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12986" y="2580095"/>
            <a:ext cx="1879014" cy="4114800"/>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p:cNvSpPr txBox="1"/>
          <p:nvPr/>
        </p:nvSpPr>
        <p:spPr>
          <a:xfrm>
            <a:off x="838200" y="340122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zh-CN" sz="6600" b="1" dirty="0">
                <a:gradFill>
                  <a:gsLst>
                    <a:gs pos="0">
                      <a:srgbClr val="BE0000"/>
                    </a:gs>
                    <a:gs pos="100000">
                      <a:srgbClr val="930000"/>
                    </a:gs>
                  </a:gsLst>
                  <a:lin ang="16200000" scaled="1"/>
                </a:gradFill>
                <a:effectLst/>
                <a:latin typeface="Verdana" panose="020B0604030504040204" pitchFamily="34" charset="0"/>
                <a:ea typeface="微软雅黑" panose="020B0503020204020204" pitchFamily="34" charset="-122"/>
                <a:cs typeface="+mn-cs"/>
              </a:rPr>
              <a:t>新时代将改革进行到底</a:t>
            </a:r>
            <a:endParaRPr lang="zh-CN" altLang="en-US" b="1" dirty="0">
              <a:solidFill>
                <a:srgbClr val="C00000"/>
              </a:solidFill>
              <a:latin typeface="造字工房朗宋（非商用）常规体" pitchFamily="2" charset="-122"/>
              <a:ea typeface="造字工房朗宋（非商用）常规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1" name="组合 10"/>
          <p:cNvGrpSpPr/>
          <p:nvPr/>
        </p:nvGrpSpPr>
        <p:grpSpPr>
          <a:xfrm>
            <a:off x="84455" y="1187450"/>
            <a:ext cx="3971290" cy="3940810"/>
            <a:chOff x="133" y="1870"/>
            <a:chExt cx="6254" cy="6206"/>
          </a:xfrm>
        </p:grpSpPr>
        <p:pic>
          <p:nvPicPr>
            <p:cNvPr id="112644" name="图片 112643" descr="bda14d5f02[1]"/>
            <p:cNvPicPr>
              <a:picLocks noChangeAspect="1"/>
            </p:cNvPicPr>
            <p:nvPr/>
          </p:nvPicPr>
          <p:blipFill>
            <a:blip r:embed="rId3"/>
            <a:stretch>
              <a:fillRect/>
            </a:stretch>
          </p:blipFill>
          <p:spPr>
            <a:xfrm>
              <a:off x="133" y="1870"/>
              <a:ext cx="6255" cy="6207"/>
            </a:xfrm>
            <a:prstGeom prst="rect">
              <a:avLst/>
            </a:prstGeom>
            <a:noFill/>
            <a:ln w="9525">
              <a:noFill/>
            </a:ln>
          </p:spPr>
        </p:pic>
        <p:sp>
          <p:nvSpPr>
            <p:cNvPr id="4" name="标题 14"/>
            <p:cNvSpPr>
              <a:spLocks noGrp="1"/>
            </p:cNvSpPr>
            <p:nvPr/>
          </p:nvSpPr>
          <p:spPr>
            <a:xfrm>
              <a:off x="742" y="2139"/>
              <a:ext cx="3781" cy="1152"/>
            </a:xfrm>
            <a:prstGeom prst="rect">
              <a:avLst/>
            </a:prstGeom>
            <a:solidFill>
              <a:schemeClr val="bg1">
                <a:alpha val="4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rgbClr val="C00000"/>
                  </a:solidFill>
                  <a:latin typeface="微软雅黑" panose="020B0503020204020204" pitchFamily="34" charset="-122"/>
                  <a:ea typeface="微软雅黑" panose="020B0503020204020204" pitchFamily="34" charset="-122"/>
                  <a:cs typeface="+mj-cs"/>
                </a:defRPr>
              </a:lvl1pPr>
            </a:lstStyle>
            <a:p>
              <a:r>
                <a:rPr lang="zh-CN" altLang="en-US" sz="3200" dirty="0">
                  <a:solidFill>
                    <a:schemeClr val="tx1"/>
                  </a:solidFill>
                  <a:sym typeface="+mn-lt"/>
                </a:rPr>
                <a:t>昨日的深圳</a:t>
              </a:r>
            </a:p>
          </p:txBody>
        </p:sp>
      </p:grpSp>
      <p:grpSp>
        <p:nvGrpSpPr>
          <p:cNvPr id="14" name="组合 13"/>
          <p:cNvGrpSpPr/>
          <p:nvPr/>
        </p:nvGrpSpPr>
        <p:grpSpPr>
          <a:xfrm>
            <a:off x="4056380" y="1187450"/>
            <a:ext cx="4079240" cy="3940810"/>
            <a:chOff x="6388" y="1870"/>
            <a:chExt cx="6424" cy="6206"/>
          </a:xfrm>
        </p:grpSpPr>
        <p:pic>
          <p:nvPicPr>
            <p:cNvPr id="114693" name="图片 114692" descr="C:\Users\Administrator\Desktop\小倪原创3.1伟大的改革开放\IMG_20190916_141811.jpgIMG_20190916_141811">
              <a:hlinkClick r:id="rId4"/>
            </p:cNvPr>
            <p:cNvPicPr>
              <a:picLocks noChangeAspect="1"/>
            </p:cNvPicPr>
            <p:nvPr/>
          </p:nvPicPr>
          <p:blipFill>
            <a:blip r:embed="rId5"/>
            <a:srcRect/>
            <a:stretch>
              <a:fillRect/>
            </a:stretch>
          </p:blipFill>
          <p:spPr>
            <a:xfrm>
              <a:off x="6388" y="1870"/>
              <a:ext cx="6424" cy="6207"/>
            </a:xfrm>
            <a:prstGeom prst="rect">
              <a:avLst/>
            </a:prstGeom>
            <a:noFill/>
            <a:ln w="9525">
              <a:noFill/>
            </a:ln>
          </p:spPr>
        </p:pic>
        <p:sp>
          <p:nvSpPr>
            <p:cNvPr id="5" name="标题 14"/>
            <p:cNvSpPr>
              <a:spLocks noGrp="1"/>
            </p:cNvSpPr>
            <p:nvPr/>
          </p:nvSpPr>
          <p:spPr>
            <a:xfrm>
              <a:off x="6655" y="2139"/>
              <a:ext cx="3781" cy="1152"/>
            </a:xfrm>
            <a:prstGeom prst="rect">
              <a:avLst/>
            </a:prstGeom>
            <a:solidFill>
              <a:schemeClr val="bg1">
                <a:alpha val="4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rgbClr val="C00000"/>
                  </a:solidFill>
                  <a:latin typeface="微软雅黑" panose="020B0503020204020204" pitchFamily="34" charset="-122"/>
                  <a:ea typeface="微软雅黑" panose="020B0503020204020204" pitchFamily="34" charset="-122"/>
                  <a:cs typeface="+mj-cs"/>
                </a:defRPr>
              </a:lvl1pPr>
            </a:lstStyle>
            <a:p>
              <a:r>
                <a:rPr lang="zh-CN" altLang="en-US" sz="3200" dirty="0">
                  <a:solidFill>
                    <a:schemeClr val="tx1"/>
                  </a:solidFill>
                  <a:sym typeface="+mn-lt"/>
                </a:rPr>
                <a:t>今日的深圳</a:t>
              </a:r>
            </a:p>
          </p:txBody>
        </p:sp>
      </p:grpSp>
      <p:grpSp>
        <p:nvGrpSpPr>
          <p:cNvPr id="16" name="组合 15"/>
          <p:cNvGrpSpPr/>
          <p:nvPr/>
        </p:nvGrpSpPr>
        <p:grpSpPr>
          <a:xfrm>
            <a:off x="8135620" y="1151890"/>
            <a:ext cx="4036695" cy="3942715"/>
            <a:chOff x="12812" y="1814"/>
            <a:chExt cx="6357" cy="6209"/>
          </a:xfrm>
        </p:grpSpPr>
        <p:pic>
          <p:nvPicPr>
            <p:cNvPr id="3" name="图片 2" descr="C:\Users\Administrator\Desktop\小倪原创3.1伟大的改革开放\IMG_20190916_141930.jpgIMG_20190916_141930">
              <a:hlinkClick r:id="rId4"/>
            </p:cNvPr>
            <p:cNvPicPr>
              <a:picLocks noChangeAspect="1"/>
            </p:cNvPicPr>
            <p:nvPr/>
          </p:nvPicPr>
          <p:blipFill>
            <a:blip r:embed="rId6"/>
            <a:srcRect/>
            <a:stretch>
              <a:fillRect/>
            </a:stretch>
          </p:blipFill>
          <p:spPr>
            <a:xfrm>
              <a:off x="12812" y="1814"/>
              <a:ext cx="6357" cy="6209"/>
            </a:xfrm>
            <a:prstGeom prst="rect">
              <a:avLst/>
            </a:prstGeom>
            <a:noFill/>
            <a:ln w="9525">
              <a:noFill/>
            </a:ln>
          </p:spPr>
        </p:pic>
        <p:sp>
          <p:nvSpPr>
            <p:cNvPr id="6" name="标题 14"/>
            <p:cNvSpPr>
              <a:spLocks noGrp="1"/>
            </p:cNvSpPr>
            <p:nvPr/>
          </p:nvSpPr>
          <p:spPr>
            <a:xfrm>
              <a:off x="13102" y="2139"/>
              <a:ext cx="3781" cy="1152"/>
            </a:xfrm>
            <a:prstGeom prst="rect">
              <a:avLst/>
            </a:prstGeom>
            <a:solidFill>
              <a:schemeClr val="bg1">
                <a:alpha val="4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rgbClr val="C00000"/>
                  </a:solidFill>
                  <a:latin typeface="微软雅黑" panose="020B0503020204020204" pitchFamily="34" charset="-122"/>
                  <a:ea typeface="微软雅黑" panose="020B0503020204020204" pitchFamily="34" charset="-122"/>
                  <a:cs typeface="+mj-cs"/>
                </a:defRPr>
              </a:lvl1pPr>
            </a:lstStyle>
            <a:p>
              <a:r>
                <a:rPr lang="zh-CN" altLang="en-US" sz="3200" dirty="0">
                  <a:solidFill>
                    <a:schemeClr val="tx1"/>
                  </a:solidFill>
                  <a:sym typeface="+mn-lt"/>
                </a:rPr>
                <a:t>明日的深圳</a:t>
              </a:r>
            </a:p>
          </p:txBody>
        </p:sp>
      </p:grpSp>
      <p:sp>
        <p:nvSpPr>
          <p:cNvPr id="15" name="标题 14"/>
          <p:cNvSpPr>
            <a:spLocks noGrp="1"/>
          </p:cNvSpPr>
          <p:nvPr>
            <p:ph type="title"/>
          </p:nvPr>
        </p:nvSpPr>
        <p:spPr>
          <a:xfrm>
            <a:off x="3376295" y="3898900"/>
            <a:ext cx="5274310" cy="731520"/>
          </a:xfrm>
          <a:solidFill>
            <a:schemeClr val="bg1">
              <a:alpha val="45000"/>
            </a:schemeClr>
          </a:solidFill>
        </p:spPr>
        <p:txBody>
          <a:bodyPr>
            <a:noAutofit/>
          </a:bodyPr>
          <a:lstStyle/>
          <a:p>
            <a:r>
              <a:rPr lang="zh-CN" altLang="en-US" sz="3600" dirty="0">
                <a:sym typeface="+mn-lt"/>
              </a:rPr>
              <a:t>深圳因改革开放而蜕变</a:t>
            </a:r>
            <a:endParaRPr lang="en-US" altLang="zh-CN" sz="3600" dirty="0">
              <a:sym typeface="+mn-lt"/>
            </a:endParaRPr>
          </a:p>
        </p:txBody>
      </p:sp>
      <p:sp>
        <p:nvSpPr>
          <p:cNvPr id="8" name="文本框 7"/>
          <p:cNvSpPr txBox="1"/>
          <p:nvPr/>
        </p:nvSpPr>
        <p:spPr>
          <a:xfrm>
            <a:off x="84455" y="5177155"/>
            <a:ext cx="11857355" cy="1641475"/>
          </a:xfrm>
          <a:prstGeom prst="rect">
            <a:avLst/>
          </a:prstGeom>
          <a:noFill/>
        </p:spPr>
        <p:txBody>
          <a:bodyPr wrap="square" rtlCol="0" anchor="t">
            <a:spAutoFit/>
          </a:bodyPr>
          <a:lstStyle/>
          <a:p>
            <a:pPr marL="252095" indent="-457200" algn="l">
              <a:lnSpc>
                <a:spcPct val="120000"/>
              </a:lnSpc>
              <a:spcAft>
                <a:spcPts val="0"/>
              </a:spcAft>
              <a:tabLst>
                <a:tab pos="2970530" algn="l"/>
              </a:tabLst>
            </a:pPr>
            <a:r>
              <a:rPr lang="en-US" altLang="zh-CN" sz="2800" b="1" kern="100" dirty="0">
                <a:latin typeface="Times New Roman" panose="02020603050405020304"/>
                <a:cs typeface="Times New Roman" panose="02020603050405020304"/>
                <a:sym typeface="+mn-ea"/>
              </a:rPr>
              <a:t>            </a:t>
            </a:r>
            <a:r>
              <a:rPr lang="zh-CN" altLang="zh-CN" sz="2800" b="1" kern="100" dirty="0">
                <a:latin typeface="Times New Roman" panose="02020603050405020304"/>
                <a:cs typeface="Times New Roman" panose="02020603050405020304"/>
                <a:sym typeface="+mn-ea"/>
              </a:rPr>
              <a:t>改革开放是党和人民大踏步赶上时代的</a:t>
            </a:r>
            <a:r>
              <a:rPr lang="en-US" altLang="zh-CN" sz="2800" b="1" kern="100" dirty="0">
                <a:latin typeface="Times New Roman" panose="02020603050405020304"/>
                <a:cs typeface="Times New Roman" panose="02020603050405020304"/>
                <a:sym typeface="+mn-ea"/>
              </a:rPr>
              <a:t>___________</a:t>
            </a:r>
            <a:r>
              <a:rPr lang="zh-CN" altLang="zh-CN" sz="2800" b="1" kern="100" dirty="0">
                <a:latin typeface="Times New Roman" panose="02020603050405020304"/>
                <a:cs typeface="Times New Roman" panose="02020603050405020304"/>
                <a:sym typeface="+mn-ea"/>
              </a:rPr>
              <a:t>，是坚持和发展中国特色社会主义的</a:t>
            </a:r>
            <a:r>
              <a:rPr lang="en-US" altLang="zh-CN" sz="2800" b="1" kern="100" dirty="0">
                <a:latin typeface="Times New Roman" panose="02020603050405020304"/>
                <a:cs typeface="Times New Roman" panose="02020603050405020304"/>
                <a:sym typeface="+mn-ea"/>
              </a:rPr>
              <a:t>___________</a:t>
            </a:r>
            <a:r>
              <a:rPr lang="zh-CN" altLang="zh-CN" sz="2800" b="1" kern="100" dirty="0">
                <a:latin typeface="Times New Roman" panose="02020603050405020304"/>
                <a:cs typeface="Times New Roman" panose="02020603050405020304"/>
                <a:sym typeface="+mn-ea"/>
              </a:rPr>
              <a:t>，是决定当代中国命运的关键一招，也是决定实现</a:t>
            </a:r>
            <a:r>
              <a:rPr lang="en-US" altLang="zh-CN" sz="2800" b="1" kern="100" dirty="0">
                <a:latin typeface="Times New Roman" panose="02020603050405020304"/>
                <a:cs typeface="Times New Roman" panose="02020603050405020304"/>
                <a:sym typeface="+mn-ea"/>
              </a:rPr>
              <a:t>  __________     </a:t>
            </a:r>
            <a:r>
              <a:rPr lang="zh-CN" altLang="zh-CN" sz="2800" b="1" kern="100" dirty="0">
                <a:latin typeface="Times New Roman" panose="02020603050405020304"/>
                <a:cs typeface="Times New Roman" panose="02020603050405020304"/>
                <a:sym typeface="+mn-ea"/>
              </a:rPr>
              <a:t>奋斗目标、实现中华民族伟大复兴的关键一招。</a:t>
            </a:r>
          </a:p>
        </p:txBody>
      </p:sp>
      <p:sp>
        <p:nvSpPr>
          <p:cNvPr id="9" name="标题 14"/>
          <p:cNvSpPr>
            <a:spLocks noGrp="1"/>
          </p:cNvSpPr>
          <p:nvPr/>
        </p:nvSpPr>
        <p:spPr>
          <a:xfrm>
            <a:off x="1257935" y="420370"/>
            <a:ext cx="5042535" cy="7315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rgbClr val="C00000"/>
                </a:solidFill>
                <a:latin typeface="微软雅黑" panose="020B0503020204020204" pitchFamily="34" charset="-122"/>
                <a:ea typeface="微软雅黑" panose="020B0503020204020204" pitchFamily="34" charset="-122"/>
                <a:cs typeface="+mj-cs"/>
              </a:defRPr>
            </a:lvl1pPr>
          </a:lstStyle>
          <a:p>
            <a:r>
              <a:rPr lang="en-US" altLang="zh-CN" sz="3600" dirty="0">
                <a:sym typeface="+mn-lt"/>
              </a:rPr>
              <a:t>1.</a:t>
            </a:r>
            <a:r>
              <a:rPr lang="zh-CN" altLang="en-US" sz="3600" dirty="0">
                <a:sym typeface="+mn-lt"/>
              </a:rPr>
              <a:t>改革开放是关键一招</a:t>
            </a:r>
          </a:p>
        </p:txBody>
      </p:sp>
      <p:sp>
        <p:nvSpPr>
          <p:cNvPr id="17" name="文本框 16"/>
          <p:cNvSpPr txBox="1"/>
          <p:nvPr/>
        </p:nvSpPr>
        <p:spPr>
          <a:xfrm>
            <a:off x="7460615" y="5184140"/>
            <a:ext cx="1612900" cy="521970"/>
          </a:xfrm>
          <a:prstGeom prst="rect">
            <a:avLst/>
          </a:prstGeom>
          <a:noFill/>
        </p:spPr>
        <p:txBody>
          <a:bodyPr wrap="none" rtlCol="0" anchor="t">
            <a:spAutoFit/>
          </a:bodyPr>
          <a:lstStyle/>
          <a:p>
            <a:r>
              <a:rPr lang="zh-CN" altLang="en-US" sz="2800" b="1">
                <a:solidFill>
                  <a:srgbClr val="FF0000"/>
                </a:solidFill>
              </a:rPr>
              <a:t>关键一招</a:t>
            </a:r>
          </a:p>
        </p:txBody>
      </p:sp>
      <p:sp>
        <p:nvSpPr>
          <p:cNvPr id="18" name="文本框 17"/>
          <p:cNvSpPr txBox="1"/>
          <p:nvPr/>
        </p:nvSpPr>
        <p:spPr>
          <a:xfrm>
            <a:off x="3801745" y="5690870"/>
            <a:ext cx="1612900" cy="521970"/>
          </a:xfrm>
          <a:prstGeom prst="rect">
            <a:avLst/>
          </a:prstGeom>
          <a:noFill/>
        </p:spPr>
        <p:txBody>
          <a:bodyPr wrap="none" rtlCol="0" anchor="t">
            <a:spAutoFit/>
          </a:bodyPr>
          <a:lstStyle/>
          <a:p>
            <a:r>
              <a:rPr lang="zh-CN" altLang="en-US" sz="2800" b="1">
                <a:solidFill>
                  <a:srgbClr val="FF0000"/>
                </a:solidFill>
              </a:rPr>
              <a:t>必由之路</a:t>
            </a:r>
          </a:p>
        </p:txBody>
      </p:sp>
      <p:sp>
        <p:nvSpPr>
          <p:cNvPr id="19" name="文本框 18"/>
          <p:cNvSpPr txBox="1"/>
          <p:nvPr/>
        </p:nvSpPr>
        <p:spPr>
          <a:xfrm>
            <a:off x="2118995" y="6174740"/>
            <a:ext cx="2685415" cy="521970"/>
          </a:xfrm>
          <a:prstGeom prst="rect">
            <a:avLst/>
          </a:prstGeom>
          <a:noFill/>
        </p:spPr>
        <p:txBody>
          <a:bodyPr wrap="none" rtlCol="0" anchor="t">
            <a:spAutoFit/>
          </a:bodyPr>
          <a:lstStyle/>
          <a:p>
            <a:r>
              <a:rPr lang="en-US" altLang="zh-CN" sz="2800" b="1">
                <a:solidFill>
                  <a:srgbClr val="FF0000"/>
                </a:solidFill>
              </a:rPr>
              <a:t>“</a:t>
            </a:r>
            <a:r>
              <a:rPr lang="zh-CN" altLang="en-US" sz="2800" b="1">
                <a:solidFill>
                  <a:srgbClr val="FF0000"/>
                </a:solidFill>
              </a:rPr>
              <a:t>两个一百年</a:t>
            </a:r>
            <a:r>
              <a:rPr lang="en-US" altLang="zh-CN" sz="2800" b="1">
                <a:solidFill>
                  <a:srgbClr val="FF0000"/>
                </a:solidFill>
              </a:rPr>
              <a:t>”</a:t>
            </a:r>
          </a:p>
        </p:txBody>
      </p:sp>
    </p:spTree>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500"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500"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500"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500"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4" fill="hold" grpId="0" nodeType="afterEffect">
                                  <p:stCondLst>
                                    <p:cond delay="0"/>
                                  </p:stCondLst>
                                  <p:childTnLst>
                                    <p:set>
                                      <p:cBhvr>
                                        <p:cTn id="30" dur="500"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500"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par>
                          <p:cTn id="37" fill="hold">
                            <p:stCondLst>
                              <p:cond delay="500"/>
                            </p:stCondLst>
                            <p:childTnLst>
                              <p:par>
                                <p:cTn id="38" presetID="42" presetClass="entr" presetSubtype="0" fill="hold" grpId="0" nodeType="afterEffect">
                                  <p:stCondLst>
                                    <p:cond delay="0"/>
                                  </p:stCondLst>
                                  <p:childTnLst>
                                    <p:set>
                                      <p:cBhvr>
                                        <p:cTn id="39" dur="500"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anim calcmode="lin" valueType="num">
                                      <p:cBhvr>
                                        <p:cTn id="41" dur="500" fill="hold"/>
                                        <p:tgtEl>
                                          <p:spTgt spid="17"/>
                                        </p:tgtEl>
                                        <p:attrNameLst>
                                          <p:attrName>ppt_x</p:attrName>
                                        </p:attrNameLst>
                                      </p:cBhvr>
                                      <p:tavLst>
                                        <p:tav tm="0">
                                          <p:val>
                                            <p:strVal val="#ppt_x"/>
                                          </p:val>
                                        </p:tav>
                                        <p:tav tm="100000">
                                          <p:val>
                                            <p:strVal val="#ppt_x"/>
                                          </p:val>
                                        </p:tav>
                                      </p:tavLst>
                                    </p:anim>
                                    <p:anim calcmode="lin" valueType="num">
                                      <p:cBhvr>
                                        <p:cTn id="42"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500"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anim calcmode="lin" valueType="num">
                                      <p:cBhvr>
                                        <p:cTn id="48" dur="500" fill="hold"/>
                                        <p:tgtEl>
                                          <p:spTgt spid="18"/>
                                        </p:tgtEl>
                                        <p:attrNameLst>
                                          <p:attrName>ppt_x</p:attrName>
                                        </p:attrNameLst>
                                      </p:cBhvr>
                                      <p:tavLst>
                                        <p:tav tm="0">
                                          <p:val>
                                            <p:strVal val="#ppt_x"/>
                                          </p:val>
                                        </p:tav>
                                        <p:tav tm="100000">
                                          <p:val>
                                            <p:strVal val="#ppt_x"/>
                                          </p:val>
                                        </p:tav>
                                      </p:tavLst>
                                    </p:anim>
                                    <p:anim calcmode="lin" valueType="num">
                                      <p:cBhvr>
                                        <p:cTn id="49" dur="500" fill="hold"/>
                                        <p:tgtEl>
                                          <p:spTgt spid="18"/>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42" presetClass="entr" presetSubtype="0" fill="hold" grpId="0" nodeType="afterEffect">
                                  <p:stCondLst>
                                    <p:cond delay="0"/>
                                  </p:stCondLst>
                                  <p:childTnLst>
                                    <p:set>
                                      <p:cBhvr>
                                        <p:cTn id="52" dur="500"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ppt_x</p:attrName>
                                        </p:attrNameLst>
                                      </p:cBhvr>
                                      <p:tavLst>
                                        <p:tav tm="0">
                                          <p:val>
                                            <p:strVal val="#ppt_x"/>
                                          </p:val>
                                        </p:tav>
                                        <p:tav tm="100000">
                                          <p:val>
                                            <p:strVal val="#ppt_x"/>
                                          </p:val>
                                        </p:tav>
                                      </p:tavLst>
                                    </p:anim>
                                    <p:anim calcmode="lin" valueType="num">
                                      <p:cBhvr>
                                        <p:cTn id="55"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p:bldP spid="9" grpId="0"/>
      <p:bldP spid="17"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4"/>
          <p:cNvSpPr>
            <a:spLocks noGrp="1"/>
          </p:cNvSpPr>
          <p:nvPr/>
        </p:nvSpPr>
        <p:spPr>
          <a:xfrm>
            <a:off x="1257935" y="420370"/>
            <a:ext cx="5042535" cy="7315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rgbClr val="C00000"/>
                </a:solidFill>
                <a:latin typeface="微软雅黑" panose="020B0503020204020204" pitchFamily="34" charset="-122"/>
                <a:ea typeface="微软雅黑" panose="020B0503020204020204" pitchFamily="34" charset="-122"/>
                <a:cs typeface="+mj-cs"/>
              </a:defRPr>
            </a:lvl1pPr>
          </a:lstStyle>
          <a:p>
            <a:r>
              <a:rPr lang="en-US" altLang="zh-CN" sz="3600" dirty="0">
                <a:sym typeface="+mn-lt"/>
              </a:rPr>
              <a:t>2.</a:t>
            </a:r>
            <a:r>
              <a:rPr lang="zh-CN" altLang="en-US" sz="3600" dirty="0">
                <a:sym typeface="+mn-lt"/>
              </a:rPr>
              <a:t>改革开放在路上</a:t>
            </a:r>
          </a:p>
        </p:txBody>
      </p:sp>
      <p:pic>
        <p:nvPicPr>
          <p:cNvPr id="3" name="图片 2" descr="IMG_20190916_144042"/>
          <p:cNvPicPr>
            <a:picLocks noChangeAspect="1"/>
          </p:cNvPicPr>
          <p:nvPr/>
        </p:nvPicPr>
        <p:blipFill>
          <a:blip r:embed="rId2"/>
          <a:stretch>
            <a:fillRect/>
          </a:stretch>
        </p:blipFill>
        <p:spPr>
          <a:xfrm>
            <a:off x="77470" y="1151890"/>
            <a:ext cx="10199370" cy="5835650"/>
          </a:xfrm>
          <a:prstGeom prst="rect">
            <a:avLst/>
          </a:prstGeom>
        </p:spPr>
      </p:pic>
      <p:sp>
        <p:nvSpPr>
          <p:cNvPr id="6" name="矩形 5"/>
          <p:cNvSpPr/>
          <p:nvPr/>
        </p:nvSpPr>
        <p:spPr>
          <a:xfrm>
            <a:off x="5050790" y="1151890"/>
            <a:ext cx="5226050" cy="4742815"/>
          </a:xfrm>
          <a:prstGeom prst="rect">
            <a:avLst/>
          </a:prstGeom>
        </p:spPr>
        <p:txBody>
          <a:bodyPr wrap="square">
            <a:spAutoFit/>
          </a:bodyPr>
          <a:lstStyle/>
          <a:p>
            <a:pPr algn="l">
              <a:lnSpc>
                <a:spcPct val="120000"/>
              </a:lnSpc>
            </a:pPr>
            <a:r>
              <a:rPr lang="zh-CN" altLang="en-US" sz="2800" b="1" dirty="0">
                <a:solidFill>
                  <a:srgbClr val="00B0F0"/>
                </a:solidFill>
                <a:sym typeface="+mn-lt"/>
              </a:rPr>
              <a:t>不忘改革开放初心</a:t>
            </a:r>
          </a:p>
          <a:p>
            <a:pPr algn="l">
              <a:lnSpc>
                <a:spcPct val="120000"/>
              </a:lnSpc>
            </a:pPr>
            <a:r>
              <a:rPr lang="zh-CN" altLang="en-US" sz="2800" b="1">
                <a:solidFill>
                  <a:srgbClr val="00B0F0"/>
                </a:solidFill>
                <a:sym typeface="+mn-ea"/>
              </a:rPr>
              <a:t>让人民过上好日子是改革开放的的初心</a:t>
            </a:r>
            <a:endParaRPr lang="zh-CN" altLang="en-US" sz="2800" b="1">
              <a:solidFill>
                <a:srgbClr val="00B0F0"/>
              </a:solidFill>
            </a:endParaRPr>
          </a:p>
          <a:p>
            <a:pPr algn="l">
              <a:lnSpc>
                <a:spcPct val="120000"/>
              </a:lnSpc>
            </a:pPr>
            <a:r>
              <a:rPr lang="zh-CN" altLang="en-US" sz="2800" b="1">
                <a:solidFill>
                  <a:srgbClr val="00B0F0"/>
                </a:solidFill>
                <a:sym typeface="+mn-ea"/>
              </a:rPr>
              <a:t>中国共产党依靠人民推动改革、创造奇迹</a:t>
            </a:r>
            <a:endParaRPr lang="zh-CN" altLang="en-US" sz="2800" b="1">
              <a:solidFill>
                <a:srgbClr val="00B0F0"/>
              </a:solidFill>
            </a:endParaRPr>
          </a:p>
          <a:p>
            <a:pPr algn="l">
              <a:lnSpc>
                <a:spcPct val="120000"/>
              </a:lnSpc>
            </a:pPr>
            <a:r>
              <a:rPr lang="zh-CN" altLang="en-US" sz="2800" b="1">
                <a:solidFill>
                  <a:srgbClr val="00B0F0"/>
                </a:solidFill>
                <a:sym typeface="+mn-ea"/>
              </a:rPr>
              <a:t>人民对美好生活的向往，是我们的奋斗目标</a:t>
            </a:r>
            <a:endParaRPr lang="zh-CN" altLang="en-US" sz="2800" b="1">
              <a:solidFill>
                <a:srgbClr val="00B0F0"/>
              </a:solidFill>
            </a:endParaRPr>
          </a:p>
          <a:p>
            <a:pPr algn="l">
              <a:lnSpc>
                <a:spcPct val="120000"/>
              </a:lnSpc>
            </a:pPr>
            <a:r>
              <a:rPr lang="zh-CN" altLang="en-US" sz="2800" b="1">
                <a:solidFill>
                  <a:srgbClr val="00B0F0"/>
                </a:solidFill>
                <a:sym typeface="+mn-ea"/>
              </a:rPr>
              <a:t>沿着中国特色道路，中国共产党带领人民在风雨中砥砺前行</a:t>
            </a:r>
            <a:endParaRPr lang="zh-CN" altLang="en-US" sz="2800" b="1" dirty="0">
              <a:solidFill>
                <a:srgbClr val="00B0F0"/>
              </a:solidFill>
              <a:effectLst/>
              <a:latin typeface="造字工房朗宋（非商用）常规体" pitchFamily="2" charset="-122"/>
              <a:ea typeface="造字工房朗宋（非商用）常规体" pitchFamily="2" charset="-122"/>
              <a:sym typeface="+mn-ea"/>
            </a:endParaRPr>
          </a:p>
        </p:txBody>
      </p:sp>
      <p:sp>
        <p:nvSpPr>
          <p:cNvPr id="26" name="文本框 25"/>
          <p:cNvSpPr txBox="1"/>
          <p:nvPr/>
        </p:nvSpPr>
        <p:spPr>
          <a:xfrm>
            <a:off x="10446385" y="1282700"/>
            <a:ext cx="1671320" cy="5573395"/>
          </a:xfrm>
          <a:prstGeom prst="rect">
            <a:avLst/>
          </a:prstGeom>
          <a:noFill/>
        </p:spPr>
        <p:txBody>
          <a:bodyPr wrap="square" rtlCol="0" anchor="t">
            <a:spAutoFit/>
          </a:bodyPr>
          <a:lstStyle/>
          <a:p>
            <a:pPr indent="0" algn="l">
              <a:lnSpc>
                <a:spcPct val="110000"/>
              </a:lnSpc>
              <a:buFont typeface="Wingdings" panose="05000000000000000000" pitchFamily="2" charset="2"/>
              <a:buNone/>
            </a:pPr>
            <a:r>
              <a:rPr lang="zh-CN" altLang="zh-CN" sz="3600" b="1" dirty="0">
                <a:ea typeface="造字工房朗宋（非商用）常规体" pitchFamily="2" charset="-122"/>
                <a:sym typeface="+mn-ea"/>
              </a:rPr>
              <a:t>对外开放是中国的基本国策，改革开放只有进行时，没有完成时。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12" name="凌敏智 - 天空之城 (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204325" y="-977900"/>
            <a:ext cx="609600" cy="609600"/>
          </a:xfrm>
          <a:prstGeom prst="rect">
            <a:avLst/>
          </a:prstGeom>
        </p:spPr>
      </p:pic>
      <p:sp>
        <p:nvSpPr>
          <p:cNvPr id="3" name="PA_DonQ_文本框 2"/>
          <p:cNvSpPr txBox="1"/>
          <p:nvPr>
            <p:custDataLst>
              <p:tags r:id="rId3"/>
            </p:custDataLst>
          </p:nvPr>
        </p:nvSpPr>
        <p:spPr>
          <a:xfrm>
            <a:off x="1333500" y="1326198"/>
            <a:ext cx="3530600" cy="1861185"/>
          </a:xfrm>
          <a:prstGeom prst="rect">
            <a:avLst/>
          </a:prstGeom>
          <a:noFill/>
          <a:ln w="9525">
            <a:noFill/>
          </a:ln>
        </p:spPr>
        <p:txBody>
          <a:bodyPr anchor="t">
            <a:spAutoFit/>
          </a:bodyPr>
          <a:lstStyle/>
          <a:p>
            <a:pPr algn="dist"/>
            <a:r>
              <a:rPr lang="zh-CN" altLang="en-US" sz="11500" b="1" dirty="0">
                <a:solidFill>
                  <a:srgbClr val="C00000"/>
                </a:solidFill>
                <a:latin typeface="微软雅黑" panose="020B0503020204020204" pitchFamily="34" charset="-122"/>
                <a:ea typeface="微软雅黑" panose="020B0503020204020204" pitchFamily="34" charset="-122"/>
              </a:rPr>
              <a:t>下面</a:t>
            </a:r>
          </a:p>
        </p:txBody>
      </p:sp>
      <p:sp>
        <p:nvSpPr>
          <p:cNvPr id="4" name="PA_DonQ_文本框 8"/>
          <p:cNvSpPr txBox="1"/>
          <p:nvPr>
            <p:custDataLst>
              <p:tags r:id="rId4"/>
            </p:custDataLst>
          </p:nvPr>
        </p:nvSpPr>
        <p:spPr>
          <a:xfrm>
            <a:off x="4864100" y="3187700"/>
            <a:ext cx="5162550" cy="1568450"/>
          </a:xfrm>
          <a:prstGeom prst="rect">
            <a:avLst/>
          </a:prstGeom>
          <a:noFill/>
          <a:ln w="9525">
            <a:noFill/>
          </a:ln>
        </p:spPr>
        <p:txBody>
          <a:bodyPr anchor="t">
            <a:spAutoFit/>
          </a:bodyPr>
          <a:lstStyle/>
          <a:p>
            <a:pPr algn="dist"/>
            <a:r>
              <a:rPr lang="zh-CN" altLang="en-US" sz="9600" b="1" dirty="0">
                <a:solidFill>
                  <a:srgbClr val="C00000"/>
                </a:solidFill>
                <a:latin typeface="微软雅黑" panose="020B0503020204020204" pitchFamily="34" charset="-122"/>
                <a:ea typeface="微软雅黑" panose="020B0503020204020204" pitchFamily="34" charset="-122"/>
              </a:rPr>
              <a:t>课堂检测</a:t>
            </a: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3838" fill="hold"/>
                                        <p:tgtEl>
                                          <p:spTgt spid="12"/>
                                        </p:tgtEl>
                                      </p:cBhvr>
                                    </p:cmd>
                                  </p:childTnLst>
                                </p:cTn>
                              </p:par>
                              <p:par>
                                <p:cTn id="7" presetID="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1000" fill="hold">
                                          <p:stCondLst>
                                            <p:cond delay="0"/>
                                          </p:stCondLst>
                                        </p:cTn>
                                        <p:tgtEl>
                                          <p:spTgt spid="3"/>
                                        </p:tgtEl>
                                        <p:attrNameLst>
                                          <p:attrName>ppt_y</p:attrName>
                                        </p:attrNameLst>
                                      </p:cBhvr>
                                      <p:tavLst>
                                        <p:tav tm="0" fmla="((floor(#ppt_y-0.5)+ceil(#ppt_y-0.5))*0.5+0.5)+(#ppt_y- ((floor(#ppt_y-0.5)+ceil(#ppt_y-0.5))*0.5+0.5))*$&#10;">
                                          <p:val>
                                            <p:fltVal val="0"/>
                                          </p:val>
                                        </p:tav>
                                        <p:tav tm="100000">
                                          <p:val>
                                            <p:fltVal val="1"/>
                                          </p:val>
                                        </p:tav>
                                      </p:tavLst>
                                    </p:anim>
                                    <p:anim calcmode="lin" valueType="num">
                                      <p:cBhvr>
                                        <p:cTn id="10" dur="1000" fill="hold">
                                          <p:stCondLst>
                                            <p:cond delay="0"/>
                                          </p:stCondLst>
                                        </p:cTn>
                                        <p:tgtEl>
                                          <p:spTgt spid="3"/>
                                        </p:tgtEl>
                                        <p:attrNameLst>
                                          <p:attrName>ppt_x</p:attrName>
                                        </p:attrNameLst>
                                      </p:cBhvr>
                                      <p:tavLst>
                                        <p:tav tm="0" fmla="((floor(#ppt_x-0.5)+ceil(#ppt_x-0.5))*0.5+0.5)+(#ppt_x- ((floor(#ppt_x-0.5)+ceil(#ppt_x-0.5))*0.5+0.5))*$&#10;">
                                          <p:val>
                                            <p:fltVal val="0"/>
                                          </p:val>
                                        </p:tav>
                                        <p:tav tm="100000">
                                          <p:val>
                                            <p:fltVal val="1"/>
                                          </p:val>
                                        </p:tav>
                                      </p:tavLst>
                                    </p:anim>
                                  </p:childTnLst>
                                </p:cTn>
                              </p:par>
                              <p:par>
                                <p:cTn id="11" presetID="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stCondLst>
                                            <p:cond delay="0"/>
                                          </p:stCondLst>
                                        </p:cTn>
                                        <p:tgtEl>
                                          <p:spTgt spid="4"/>
                                        </p:tgtEl>
                                        <p:attrNameLst>
                                          <p:attrName>ppt_y</p:attrName>
                                        </p:attrNameLst>
                                      </p:cBhvr>
                                      <p:tavLst>
                                        <p:tav tm="0" fmla="((floor(#ppt_y-0.5)+ceil(#ppt_y-0.5))*0.5+0.5)+(#ppt_y- ((floor(#ppt_y-0.5)+ceil(#ppt_y-0.5))*0.5+0.5))*$&#10;">
                                          <p:val>
                                            <p:fltVal val="0"/>
                                          </p:val>
                                        </p:tav>
                                        <p:tav tm="100000">
                                          <p:val>
                                            <p:fltVal val="1"/>
                                          </p:val>
                                        </p:tav>
                                      </p:tavLst>
                                    </p:anim>
                                    <p:anim calcmode="lin" valueType="num">
                                      <p:cBhvr>
                                        <p:cTn id="14" dur="1000" fill="hold">
                                          <p:stCondLst>
                                            <p:cond delay="0"/>
                                          </p:stCondLst>
                                        </p:cTn>
                                        <p:tgtEl>
                                          <p:spTgt spid="4"/>
                                        </p:tgtEl>
                                        <p:attrNameLst>
                                          <p:attrName>ppt_x</p:attrName>
                                        </p:attrNameLst>
                                      </p:cBhvr>
                                      <p:tavLst>
                                        <p:tav tm="0" fmla="((floor(#ppt_x-0.5)+ceil(#ppt_x-0.5))*0.5+0.5)+(#ppt_x- ((floor(#ppt_x-0.5)+ceil(#ppt_x-0.5))*0.5+0.5))*$&#1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repeatCount="indefinite" fill="hold" display="0">
                  <p:stCondLst>
                    <p:cond delay="indefinite"/>
                  </p:stCondLst>
                  <p:endCondLst>
                    <p:cond evt="onStopAudio" delay="0">
                      <p:tgtEl>
                        <p:sldTgt/>
                      </p:tgtEl>
                    </p:cond>
                  </p:endCondLst>
                </p:cTn>
                <p:tgtEl>
                  <p:spTgt spid="12"/>
                </p:tgtEl>
              </p:cMediaNode>
            </p:audio>
          </p:childTnLst>
        </p:cTn>
      </p:par>
    </p:tnLst>
    <p:bldLst>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0190916_143950"/>
          <p:cNvPicPr>
            <a:picLocks noChangeAspect="1"/>
          </p:cNvPicPr>
          <p:nvPr/>
        </p:nvPicPr>
        <p:blipFill>
          <a:blip r:embed="rId2"/>
          <a:stretch>
            <a:fillRect/>
          </a:stretch>
        </p:blipFill>
        <p:spPr>
          <a:xfrm>
            <a:off x="71120" y="1180465"/>
            <a:ext cx="3812540" cy="5654040"/>
          </a:xfrm>
          <a:prstGeom prst="rect">
            <a:avLst/>
          </a:prstGeom>
        </p:spPr>
      </p:pic>
      <p:sp>
        <p:nvSpPr>
          <p:cNvPr id="17" name="文本框 16"/>
          <p:cNvSpPr txBox="1"/>
          <p:nvPr/>
        </p:nvSpPr>
        <p:spPr>
          <a:xfrm>
            <a:off x="1318260" y="358140"/>
            <a:ext cx="5913755" cy="645160"/>
          </a:xfrm>
          <a:prstGeom prst="rect">
            <a:avLst/>
          </a:prstGeom>
          <a:noFill/>
        </p:spPr>
        <p:txBody>
          <a:bodyPr wrap="square" rtlCol="0" anchor="t">
            <a:spAutoFit/>
          </a:bodyPr>
          <a:lstStyle/>
          <a:p>
            <a:pPr>
              <a:lnSpc>
                <a:spcPct val="100000"/>
              </a:lnSpc>
            </a:pP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课堂训练</a:t>
            </a:r>
          </a:p>
        </p:txBody>
      </p:sp>
      <p:sp>
        <p:nvSpPr>
          <p:cNvPr id="2" name="文本框 1"/>
          <p:cNvSpPr txBox="1"/>
          <p:nvPr/>
        </p:nvSpPr>
        <p:spPr>
          <a:xfrm>
            <a:off x="4069080" y="1180465"/>
            <a:ext cx="8072120" cy="5688965"/>
          </a:xfrm>
          <a:prstGeom prst="rect">
            <a:avLst/>
          </a:prstGeom>
          <a:noFill/>
        </p:spPr>
        <p:txBody>
          <a:bodyPr wrap="square" rtlCol="0" anchor="t">
            <a:spAutoFit/>
          </a:bodyPr>
          <a:lstStyle/>
          <a:p>
            <a:pPr marL="252095" indent="-457200" algn="l">
              <a:lnSpc>
                <a:spcPct val="130000"/>
              </a:lnSpc>
              <a:spcAft>
                <a:spcPts val="0"/>
              </a:spcAft>
              <a:tabLst>
                <a:tab pos="2970530" algn="l"/>
              </a:tabLst>
            </a:pPr>
            <a:r>
              <a:rPr lang="en-US" sz="2800" b="1" kern="100" dirty="0">
                <a:sym typeface="+mn-ea"/>
              </a:rPr>
              <a:t>1</a:t>
            </a:r>
            <a:r>
              <a:rPr altLang="zh-CN" sz="2800" b="1" kern="100" dirty="0">
                <a:sym typeface="+mn-ea"/>
              </a:rPr>
              <a:t>.“一个党、一个国家、一个民族，如果一切从本本出发，思想僵化、迷信盛行，那它就不能前进，它的生机就停止了，就要亡党亡国，如果现在再不实行改革，我们的现代化事业和社会主义事业就会被葬送。”材料表明当时中国政府首要解决的问题是(　　)</a:t>
            </a:r>
          </a:p>
          <a:p>
            <a:pPr marL="252095" indent="-457200" algn="l">
              <a:lnSpc>
                <a:spcPct val="130000"/>
              </a:lnSpc>
              <a:spcAft>
                <a:spcPts val="0"/>
              </a:spcAft>
              <a:tabLst>
                <a:tab pos="2970530" algn="l"/>
              </a:tabLst>
            </a:pPr>
            <a:r>
              <a:rPr altLang="zh-CN" sz="2800" b="1" kern="100" dirty="0">
                <a:sym typeface="+mn-ea"/>
              </a:rPr>
              <a:t>	A.解放思想，进行改革开放　　　　　　　　　　</a:t>
            </a:r>
          </a:p>
          <a:p>
            <a:pPr marL="252095" indent="-457200" algn="l">
              <a:lnSpc>
                <a:spcPct val="130000"/>
              </a:lnSpc>
              <a:spcAft>
                <a:spcPts val="0"/>
              </a:spcAft>
              <a:tabLst>
                <a:tab pos="2970530" algn="l"/>
              </a:tabLst>
            </a:pPr>
            <a:r>
              <a:rPr altLang="zh-CN" sz="2800" b="1" kern="100" dirty="0">
                <a:sym typeface="+mn-ea"/>
              </a:rPr>
              <a:t>	B.巩固政权，建成社会主义</a:t>
            </a:r>
          </a:p>
          <a:p>
            <a:pPr marL="252095" indent="-457200" algn="l">
              <a:lnSpc>
                <a:spcPct val="130000"/>
              </a:lnSpc>
              <a:spcAft>
                <a:spcPts val="0"/>
              </a:spcAft>
              <a:tabLst>
                <a:tab pos="2970530" algn="l"/>
              </a:tabLst>
            </a:pPr>
            <a:r>
              <a:rPr altLang="zh-CN" sz="2800" b="1" kern="100" dirty="0">
                <a:sym typeface="+mn-ea"/>
              </a:rPr>
              <a:t>	C.进行阶级斗争，打击敌对势力  </a:t>
            </a:r>
          </a:p>
          <a:p>
            <a:pPr marL="252095" indent="-457200" algn="l">
              <a:lnSpc>
                <a:spcPct val="130000"/>
              </a:lnSpc>
              <a:spcAft>
                <a:spcPts val="0"/>
              </a:spcAft>
              <a:tabLst>
                <a:tab pos="2970530" algn="l"/>
              </a:tabLst>
            </a:pPr>
            <a:r>
              <a:rPr altLang="zh-CN" sz="2800" b="1" kern="100" dirty="0">
                <a:sym typeface="+mn-ea"/>
              </a:rPr>
              <a:t>	D.惩治腐败，依法治国</a:t>
            </a:r>
          </a:p>
        </p:txBody>
      </p:sp>
      <p:pic>
        <p:nvPicPr>
          <p:cNvPr id="8" name="图片 7" descr="raw200.gif"/>
          <p:cNvPicPr>
            <a:picLocks noChangeAspect="1"/>
          </p:cNvPicPr>
          <p:nvPr/>
        </p:nvPicPr>
        <p:blipFill>
          <a:blip r:embed="rId3"/>
          <a:stretch>
            <a:fillRect/>
          </a:stretch>
        </p:blipFill>
        <p:spPr>
          <a:xfrm>
            <a:off x="4068763" y="4526598"/>
            <a:ext cx="785812" cy="7318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0190916_143950"/>
          <p:cNvPicPr>
            <a:picLocks noChangeAspect="1"/>
          </p:cNvPicPr>
          <p:nvPr/>
        </p:nvPicPr>
        <p:blipFill>
          <a:blip r:embed="rId2"/>
          <a:stretch>
            <a:fillRect/>
          </a:stretch>
        </p:blipFill>
        <p:spPr>
          <a:xfrm>
            <a:off x="71120" y="1180465"/>
            <a:ext cx="3812540" cy="5654040"/>
          </a:xfrm>
          <a:prstGeom prst="rect">
            <a:avLst/>
          </a:prstGeom>
        </p:spPr>
      </p:pic>
      <p:sp>
        <p:nvSpPr>
          <p:cNvPr id="17" name="文本框 16"/>
          <p:cNvSpPr txBox="1"/>
          <p:nvPr/>
        </p:nvSpPr>
        <p:spPr>
          <a:xfrm>
            <a:off x="1318260" y="358140"/>
            <a:ext cx="5913755" cy="645160"/>
          </a:xfrm>
          <a:prstGeom prst="rect">
            <a:avLst/>
          </a:prstGeom>
          <a:noFill/>
        </p:spPr>
        <p:txBody>
          <a:bodyPr wrap="square" rtlCol="0" anchor="t">
            <a:spAutoFit/>
          </a:bodyPr>
          <a:lstStyle/>
          <a:p>
            <a:pPr>
              <a:lnSpc>
                <a:spcPct val="100000"/>
              </a:lnSpc>
            </a:pP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课堂训练</a:t>
            </a:r>
          </a:p>
        </p:txBody>
      </p:sp>
      <p:sp>
        <p:nvSpPr>
          <p:cNvPr id="2" name="文本框 1"/>
          <p:cNvSpPr txBox="1"/>
          <p:nvPr/>
        </p:nvSpPr>
        <p:spPr>
          <a:xfrm>
            <a:off x="4069080" y="1180465"/>
            <a:ext cx="7933055" cy="5515610"/>
          </a:xfrm>
          <a:prstGeom prst="rect">
            <a:avLst/>
          </a:prstGeom>
          <a:noFill/>
        </p:spPr>
        <p:txBody>
          <a:bodyPr wrap="square" rtlCol="0" anchor="t">
            <a:spAutoFit/>
          </a:bodyPr>
          <a:lstStyle/>
          <a:p>
            <a:pPr algn="l">
              <a:lnSpc>
                <a:spcPct val="140000"/>
              </a:lnSpc>
              <a:spcAft>
                <a:spcPts val="0"/>
              </a:spcAft>
              <a:tabLst>
                <a:tab pos="2970530" algn="l"/>
              </a:tabLst>
            </a:pPr>
            <a:r>
              <a:rPr lang="en-US" altLang="zh-CN" sz="2800" b="1" kern="100" dirty="0">
                <a:latin typeface="Times New Roman" panose="02020603050405020304"/>
                <a:cs typeface="Times New Roman" panose="02020603050405020304"/>
                <a:sym typeface="+mn-ea"/>
              </a:rPr>
              <a:t>2.</a:t>
            </a:r>
            <a:r>
              <a:rPr lang="zh-CN" altLang="zh-CN" sz="2800" b="1" kern="100" dirty="0">
                <a:latin typeface="Times New Roman" panose="02020603050405020304"/>
                <a:cs typeface="Times New Roman" panose="02020603050405020304"/>
                <a:sym typeface="+mn-ea"/>
              </a:rPr>
              <a:t>我们认为党的十一届三中全会是建国以来党的历史上的伟大转折，主要是因为</a:t>
            </a:r>
            <a:r>
              <a:rPr lang="en-US" altLang="zh-CN" sz="2800" b="1" kern="100" dirty="0">
                <a:latin typeface="Times New Roman" panose="02020603050405020304"/>
                <a:cs typeface="Courier New" panose="02070309020205020404"/>
                <a:sym typeface="+mn-ea"/>
              </a:rPr>
              <a:t>(</a:t>
            </a:r>
            <a:r>
              <a:rPr lang="zh-CN" altLang="zh-CN" sz="2800" b="1" kern="100" dirty="0">
                <a:latin typeface="Times New Roman" panose="02020603050405020304"/>
                <a:cs typeface="Times New Roman" panose="02020603050405020304"/>
                <a:sym typeface="+mn-ea"/>
              </a:rPr>
              <a:t>　　</a:t>
            </a:r>
            <a:r>
              <a:rPr lang="en-US" altLang="zh-CN" sz="2800" b="1" kern="100" dirty="0">
                <a:latin typeface="Times New Roman" panose="02020603050405020304"/>
                <a:cs typeface="Courier New" panose="02070309020205020404"/>
                <a:sym typeface="+mn-ea"/>
              </a:rPr>
              <a:t>)</a:t>
            </a:r>
            <a:endParaRPr lang="zh-CN" altLang="zh-CN" sz="2800" kern="100" dirty="0">
              <a:latin typeface="宋体" panose="02010600030101010101" pitchFamily="2" charset="-122"/>
              <a:cs typeface="Courier New" panose="02070309020205020404"/>
            </a:endParaRPr>
          </a:p>
          <a:p>
            <a:pPr algn="l">
              <a:lnSpc>
                <a:spcPct val="140000"/>
              </a:lnSpc>
              <a:spcAft>
                <a:spcPts val="0"/>
              </a:spcAft>
              <a:tabLst>
                <a:tab pos="2970530" algn="l"/>
              </a:tabLst>
            </a:pPr>
            <a:r>
              <a:rPr lang="en-US" altLang="zh-CN" sz="2800" b="1" kern="100" dirty="0">
                <a:latin typeface="宋体" panose="02010600030101010101" pitchFamily="2" charset="-122"/>
                <a:cs typeface="Times New Roman" panose="02020603050405020304"/>
                <a:sym typeface="+mn-ea"/>
              </a:rPr>
              <a:t>①</a:t>
            </a:r>
            <a:r>
              <a:rPr lang="zh-CN" altLang="zh-CN" sz="2800" b="1" kern="100" dirty="0">
                <a:latin typeface="Times New Roman" panose="02020603050405020304"/>
                <a:cs typeface="Times New Roman" panose="02020603050405020304"/>
                <a:sym typeface="+mn-ea"/>
              </a:rPr>
              <a:t>设立四个经济特区　</a:t>
            </a:r>
          </a:p>
          <a:p>
            <a:pPr algn="l">
              <a:lnSpc>
                <a:spcPct val="140000"/>
              </a:lnSpc>
              <a:spcAft>
                <a:spcPts val="0"/>
              </a:spcAft>
              <a:tabLst>
                <a:tab pos="2970530" algn="l"/>
              </a:tabLst>
            </a:pPr>
            <a:r>
              <a:rPr lang="en-US" altLang="zh-CN" sz="2800" b="1" kern="100" dirty="0">
                <a:latin typeface="宋体" panose="02010600030101010101" pitchFamily="2" charset="-122"/>
                <a:cs typeface="Times New Roman" panose="02020603050405020304"/>
                <a:sym typeface="+mn-ea"/>
              </a:rPr>
              <a:t>②</a:t>
            </a:r>
            <a:r>
              <a:rPr lang="zh-CN" altLang="zh-CN" sz="2800" b="1" kern="100" dirty="0">
                <a:latin typeface="Times New Roman" panose="02020603050405020304"/>
                <a:cs typeface="Times New Roman" panose="02020603050405020304"/>
                <a:sym typeface="+mn-ea"/>
              </a:rPr>
              <a:t>确定把党和国家工作重点转移到社会主义现代化建设上来的战略决策　</a:t>
            </a:r>
          </a:p>
          <a:p>
            <a:pPr algn="l">
              <a:lnSpc>
                <a:spcPct val="140000"/>
              </a:lnSpc>
              <a:spcAft>
                <a:spcPts val="0"/>
              </a:spcAft>
              <a:tabLst>
                <a:tab pos="2970530" algn="l"/>
              </a:tabLst>
            </a:pPr>
            <a:r>
              <a:rPr lang="en-US" altLang="zh-CN" sz="2800" b="1" kern="100" dirty="0">
                <a:latin typeface="宋体" panose="02010600030101010101" pitchFamily="2" charset="-122"/>
                <a:cs typeface="Times New Roman" panose="02020603050405020304"/>
                <a:sym typeface="+mn-ea"/>
              </a:rPr>
              <a:t>③</a:t>
            </a:r>
            <a:r>
              <a:rPr lang="zh-CN" altLang="zh-CN" sz="2800" b="1" kern="100" dirty="0">
                <a:latin typeface="Times New Roman" panose="02020603050405020304"/>
                <a:cs typeface="Times New Roman" panose="02020603050405020304"/>
                <a:sym typeface="+mn-ea"/>
              </a:rPr>
              <a:t>实际形成以邓小平为核心的党中央领导集体　</a:t>
            </a:r>
          </a:p>
          <a:p>
            <a:pPr algn="l">
              <a:lnSpc>
                <a:spcPct val="140000"/>
              </a:lnSpc>
              <a:spcAft>
                <a:spcPts val="0"/>
              </a:spcAft>
              <a:tabLst>
                <a:tab pos="2970530" algn="l"/>
              </a:tabLst>
            </a:pPr>
            <a:r>
              <a:rPr lang="en-US" altLang="zh-CN" sz="2800" b="1" kern="100" dirty="0">
                <a:latin typeface="宋体" panose="02010600030101010101" pitchFamily="2" charset="-122"/>
                <a:cs typeface="Times New Roman" panose="02020603050405020304"/>
                <a:sym typeface="+mn-ea"/>
              </a:rPr>
              <a:t>④</a:t>
            </a:r>
            <a:r>
              <a:rPr lang="zh-CN" altLang="zh-CN" sz="2800" b="1" kern="100" dirty="0">
                <a:latin typeface="Times New Roman" panose="02020603050405020304"/>
                <a:cs typeface="Times New Roman" panose="02020603050405020304"/>
                <a:sym typeface="+mn-ea"/>
              </a:rPr>
              <a:t>重新确立了马克思主义的思想路线、政治路线和组织路线</a:t>
            </a:r>
            <a:endParaRPr lang="zh-CN" altLang="zh-CN" sz="2800" kern="100" dirty="0">
              <a:latin typeface="宋体" panose="02010600030101010101" pitchFamily="2" charset="-122"/>
              <a:cs typeface="Courier New" panose="02070309020205020404"/>
            </a:endParaRPr>
          </a:p>
          <a:p>
            <a:pPr algn="l">
              <a:lnSpc>
                <a:spcPct val="140000"/>
              </a:lnSpc>
              <a:spcAft>
                <a:spcPts val="0"/>
              </a:spcAft>
              <a:tabLst>
                <a:tab pos="2970530" algn="l"/>
              </a:tabLst>
            </a:pPr>
            <a:r>
              <a:rPr lang="en-US" altLang="zh-CN" sz="2800" b="1" kern="100" dirty="0">
                <a:latin typeface="Times New Roman" panose="02020603050405020304"/>
                <a:cs typeface="Courier New" panose="02070309020205020404"/>
                <a:sym typeface="+mn-ea"/>
              </a:rPr>
              <a:t>A.</a:t>
            </a:r>
            <a:r>
              <a:rPr lang="en-US" altLang="zh-CN" sz="2800" b="1" kern="100" dirty="0">
                <a:latin typeface="宋体" panose="02010600030101010101" pitchFamily="2" charset="-122"/>
                <a:cs typeface="Times New Roman" panose="02020603050405020304"/>
                <a:sym typeface="+mn-ea"/>
              </a:rPr>
              <a:t>①②</a:t>
            </a:r>
            <a:r>
              <a:rPr lang="zh-CN" altLang="zh-CN" sz="2800" b="1" kern="100" dirty="0">
                <a:latin typeface="Times New Roman" panose="02020603050405020304"/>
                <a:cs typeface="Times New Roman" panose="02020603050405020304"/>
                <a:sym typeface="+mn-ea"/>
              </a:rPr>
              <a:t>　　 </a:t>
            </a:r>
            <a:r>
              <a:rPr lang="en-US" altLang="zh-CN" sz="2800" b="1" kern="100" dirty="0">
                <a:latin typeface="Times New Roman" panose="02020603050405020304"/>
                <a:cs typeface="Courier New" panose="02070309020205020404"/>
                <a:sym typeface="+mn-ea"/>
              </a:rPr>
              <a:t>B.</a:t>
            </a:r>
            <a:r>
              <a:rPr lang="en-US" altLang="zh-CN" sz="2800" b="1" kern="100" dirty="0">
                <a:latin typeface="宋体" panose="02010600030101010101" pitchFamily="2" charset="-122"/>
                <a:cs typeface="Times New Roman" panose="02020603050405020304"/>
                <a:sym typeface="+mn-ea"/>
              </a:rPr>
              <a:t>②④</a:t>
            </a:r>
            <a:r>
              <a:rPr lang="zh-CN" altLang="zh-CN" sz="2800" b="1" kern="100" dirty="0">
                <a:latin typeface="Times New Roman" panose="02020603050405020304"/>
                <a:cs typeface="Times New Roman" panose="02020603050405020304"/>
                <a:sym typeface="+mn-ea"/>
              </a:rPr>
              <a:t>　　</a:t>
            </a:r>
            <a:r>
              <a:rPr lang="en-US" altLang="zh-CN" sz="2800" b="1" kern="100" dirty="0">
                <a:latin typeface="Times New Roman" panose="02020603050405020304"/>
                <a:cs typeface="Courier New" panose="02070309020205020404"/>
                <a:sym typeface="+mn-ea"/>
              </a:rPr>
              <a:t>C.</a:t>
            </a:r>
            <a:r>
              <a:rPr lang="en-US" altLang="zh-CN" sz="2800" b="1" kern="100" dirty="0">
                <a:latin typeface="宋体" panose="02010600030101010101" pitchFamily="2" charset="-122"/>
                <a:cs typeface="Times New Roman" panose="02020603050405020304"/>
                <a:sym typeface="+mn-ea"/>
              </a:rPr>
              <a:t>①③</a:t>
            </a:r>
            <a:r>
              <a:rPr lang="zh-CN" altLang="zh-CN" sz="2800" b="1" kern="100" dirty="0">
                <a:latin typeface="Times New Roman" panose="02020603050405020304"/>
                <a:cs typeface="Times New Roman" panose="02020603050405020304"/>
                <a:sym typeface="+mn-ea"/>
              </a:rPr>
              <a:t>　　</a:t>
            </a:r>
            <a:r>
              <a:rPr lang="en-US" altLang="zh-CN" sz="2800" b="1" kern="100" dirty="0">
                <a:latin typeface="Times New Roman" panose="02020603050405020304"/>
                <a:cs typeface="Courier New" panose="02070309020205020404"/>
                <a:sym typeface="+mn-ea"/>
              </a:rPr>
              <a:t>D.</a:t>
            </a:r>
            <a:r>
              <a:rPr lang="en-US" altLang="zh-CN" sz="2800" b="1" kern="100" dirty="0">
                <a:latin typeface="宋体" panose="02010600030101010101" pitchFamily="2" charset="-122"/>
                <a:cs typeface="Times New Roman" panose="02020603050405020304"/>
                <a:sym typeface="+mn-ea"/>
              </a:rPr>
              <a:t>③④</a:t>
            </a:r>
          </a:p>
        </p:txBody>
      </p:sp>
      <p:pic>
        <p:nvPicPr>
          <p:cNvPr id="8" name="图片 7" descr="raw200.gif"/>
          <p:cNvPicPr>
            <a:picLocks noChangeAspect="1"/>
          </p:cNvPicPr>
          <p:nvPr/>
        </p:nvPicPr>
        <p:blipFill>
          <a:blip r:embed="rId3"/>
          <a:stretch>
            <a:fillRect/>
          </a:stretch>
        </p:blipFill>
        <p:spPr>
          <a:xfrm>
            <a:off x="5563553" y="5964238"/>
            <a:ext cx="785812" cy="7318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0190916_143950"/>
          <p:cNvPicPr>
            <a:picLocks noChangeAspect="1"/>
          </p:cNvPicPr>
          <p:nvPr/>
        </p:nvPicPr>
        <p:blipFill>
          <a:blip r:embed="rId2"/>
          <a:stretch>
            <a:fillRect/>
          </a:stretch>
        </p:blipFill>
        <p:spPr>
          <a:xfrm>
            <a:off x="71120" y="1180465"/>
            <a:ext cx="3812540" cy="5654040"/>
          </a:xfrm>
          <a:prstGeom prst="rect">
            <a:avLst/>
          </a:prstGeom>
        </p:spPr>
      </p:pic>
      <p:sp>
        <p:nvSpPr>
          <p:cNvPr id="17" name="文本框 16"/>
          <p:cNvSpPr txBox="1"/>
          <p:nvPr/>
        </p:nvSpPr>
        <p:spPr>
          <a:xfrm>
            <a:off x="1318260" y="358140"/>
            <a:ext cx="5913755" cy="645160"/>
          </a:xfrm>
          <a:prstGeom prst="rect">
            <a:avLst/>
          </a:prstGeom>
          <a:noFill/>
        </p:spPr>
        <p:txBody>
          <a:bodyPr wrap="square" rtlCol="0" anchor="t">
            <a:spAutoFit/>
          </a:bodyPr>
          <a:lstStyle/>
          <a:p>
            <a:pPr>
              <a:lnSpc>
                <a:spcPct val="100000"/>
              </a:lnSpc>
            </a:pP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课堂训练</a:t>
            </a:r>
          </a:p>
        </p:txBody>
      </p:sp>
      <p:sp>
        <p:nvSpPr>
          <p:cNvPr id="2" name="文本框 1"/>
          <p:cNvSpPr txBox="1"/>
          <p:nvPr/>
        </p:nvSpPr>
        <p:spPr>
          <a:xfrm>
            <a:off x="4069080" y="1104265"/>
            <a:ext cx="7933055" cy="5688965"/>
          </a:xfrm>
          <a:prstGeom prst="rect">
            <a:avLst/>
          </a:prstGeom>
          <a:noFill/>
        </p:spPr>
        <p:txBody>
          <a:bodyPr wrap="square" rtlCol="0" anchor="t">
            <a:spAutoFit/>
          </a:bodyPr>
          <a:lstStyle/>
          <a:p>
            <a:pPr algn="l">
              <a:lnSpc>
                <a:spcPct val="130000"/>
              </a:lnSpc>
              <a:spcAft>
                <a:spcPts val="0"/>
              </a:spcAft>
              <a:tabLst>
                <a:tab pos="2970530" algn="l"/>
              </a:tabLst>
            </a:pPr>
            <a:r>
              <a:rPr lang="en-US" sz="2800" b="1" kern="100" dirty="0">
                <a:latin typeface="Times New Roman" panose="02020603050405020304"/>
                <a:sym typeface="+mn-ea"/>
              </a:rPr>
              <a:t>3.</a:t>
            </a:r>
            <a:r>
              <a:rPr altLang="zh-CN" sz="2800" b="1" kern="100" dirty="0">
                <a:latin typeface="Times New Roman" panose="02020603050405020304"/>
                <a:sym typeface="+mn-ea"/>
              </a:rPr>
              <a:t>费正清在《剑桥中华人民共和国史》中说：“毛(泽东)及其同僚依靠组织方式上的变化，通过大规模的劳力动员，以实现农业奇迹；邓(小平)及其同僚同样依赖改变组织方式——尽管在类型上二者十分不同——来提高农业生产率。”材料中所说的邓“改变组织方式”指的是(　　)</a:t>
            </a:r>
          </a:p>
          <a:p>
            <a:pPr algn="l">
              <a:lnSpc>
                <a:spcPct val="130000"/>
              </a:lnSpc>
              <a:spcAft>
                <a:spcPts val="0"/>
              </a:spcAft>
              <a:tabLst>
                <a:tab pos="2970530" algn="l"/>
              </a:tabLst>
            </a:pPr>
            <a:r>
              <a:rPr altLang="zh-CN" sz="2800" b="1" kern="100" dirty="0">
                <a:latin typeface="Times New Roman" panose="02020603050405020304"/>
                <a:sym typeface="+mn-ea"/>
              </a:rPr>
              <a:t>A.深入开展人民公社化运动  		</a:t>
            </a:r>
          </a:p>
          <a:p>
            <a:pPr algn="l">
              <a:lnSpc>
                <a:spcPct val="130000"/>
              </a:lnSpc>
              <a:spcAft>
                <a:spcPts val="0"/>
              </a:spcAft>
              <a:tabLst>
                <a:tab pos="2970530" algn="l"/>
              </a:tabLst>
            </a:pPr>
            <a:r>
              <a:rPr altLang="zh-CN" sz="2800" b="1" kern="100" dirty="0">
                <a:latin typeface="Times New Roman" panose="02020603050405020304"/>
                <a:sym typeface="+mn-ea"/>
              </a:rPr>
              <a:t>B.建立农业生产合作社</a:t>
            </a:r>
          </a:p>
          <a:p>
            <a:pPr algn="l">
              <a:lnSpc>
                <a:spcPct val="130000"/>
              </a:lnSpc>
              <a:spcAft>
                <a:spcPts val="0"/>
              </a:spcAft>
              <a:tabLst>
                <a:tab pos="2970530" algn="l"/>
              </a:tabLst>
            </a:pPr>
            <a:r>
              <a:rPr altLang="zh-CN" sz="2800" b="1" kern="100" dirty="0">
                <a:latin typeface="Times New Roman" panose="02020603050405020304"/>
                <a:sym typeface="+mn-ea"/>
              </a:rPr>
              <a:t>C. </a:t>
            </a:r>
            <a:r>
              <a:rPr lang="zh-CN" sz="2800" b="1" kern="100" dirty="0">
                <a:latin typeface="Times New Roman" panose="02020603050405020304"/>
                <a:sym typeface="+mn-ea"/>
              </a:rPr>
              <a:t>实行家庭联产承包责任制</a:t>
            </a:r>
            <a:r>
              <a:rPr altLang="zh-CN" sz="2800" b="1" kern="100" dirty="0">
                <a:latin typeface="Times New Roman" panose="02020603050405020304"/>
                <a:sym typeface="+mn-ea"/>
              </a:rPr>
              <a:t>                                        D.实现土地归农民所有</a:t>
            </a:r>
          </a:p>
        </p:txBody>
      </p:sp>
      <p:pic>
        <p:nvPicPr>
          <p:cNvPr id="8" name="图片 7" descr="raw200.gif"/>
          <p:cNvPicPr>
            <a:picLocks noChangeAspect="1"/>
          </p:cNvPicPr>
          <p:nvPr/>
        </p:nvPicPr>
        <p:blipFill>
          <a:blip r:embed="rId3"/>
          <a:stretch>
            <a:fillRect/>
          </a:stretch>
        </p:blipFill>
        <p:spPr>
          <a:xfrm>
            <a:off x="3882073" y="5500688"/>
            <a:ext cx="785812" cy="7318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txBox="1"/>
          <p:nvPr/>
        </p:nvSpPr>
        <p:spPr>
          <a:xfrm>
            <a:off x="838200" y="340122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zh-CN" sz="6600" b="1" dirty="0">
                <a:gradFill>
                  <a:gsLst>
                    <a:gs pos="0">
                      <a:srgbClr val="BE0000"/>
                    </a:gs>
                    <a:gs pos="100000">
                      <a:srgbClr val="930000"/>
                    </a:gs>
                  </a:gsLst>
                  <a:lin ang="16200000" scaled="1"/>
                </a:gradFill>
                <a:effectLst/>
                <a:latin typeface="Verdana" panose="020B0604030504040204" pitchFamily="34" charset="0"/>
                <a:ea typeface="微软雅黑" panose="020B0503020204020204" pitchFamily="34" charset="-122"/>
                <a:cs typeface="+mn-cs"/>
              </a:rPr>
              <a:t>改革开放的进程</a:t>
            </a:r>
            <a:endParaRPr lang="zh-CN" altLang="en-US" b="1" dirty="0">
              <a:solidFill>
                <a:srgbClr val="C00000"/>
              </a:solidFill>
              <a:effectLst/>
              <a:latin typeface="造字工房朗宋（非商用）常规体" pitchFamily="2" charset="-122"/>
              <a:ea typeface="造字工房朗宋（非商用）常规体" pitchFamily="2" charset="-122"/>
            </a:endParaRPr>
          </a:p>
        </p:txBody>
      </p:sp>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68706"/>
            <a:ext cx="12192000" cy="1016000"/>
          </a:xfrm>
          <a:prstGeom prst="rect">
            <a:avLst/>
          </a:prstGeom>
        </p:spPr>
      </p:pic>
      <p:grpSp>
        <p:nvGrpSpPr>
          <p:cNvPr id="32" name="组合 31"/>
          <p:cNvGrpSpPr>
            <a:grpSpLocks noChangeAspect="1"/>
          </p:cNvGrpSpPr>
          <p:nvPr/>
        </p:nvGrpSpPr>
        <p:grpSpPr>
          <a:xfrm>
            <a:off x="4532469" y="1614111"/>
            <a:ext cx="2857827" cy="1376548"/>
            <a:chOff x="1672035" y="1687395"/>
            <a:chExt cx="938928" cy="452259"/>
          </a:xfrm>
          <a:effectLst>
            <a:outerShdw blurRad="50800" dist="38100" dir="5400000" algn="t" rotWithShape="0">
              <a:prstClr val="black">
                <a:alpha val="40000"/>
              </a:prstClr>
            </a:outerShdw>
          </a:effectLst>
        </p:grpSpPr>
        <p:pic>
          <p:nvPicPr>
            <p:cNvPr id="33" name="Picture 2" descr="C:\Users\xb\Desktop\素材--党建\PNG--党（国）徽旗\党旗红旗\16sucai_20150709173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672035" y="1687395"/>
              <a:ext cx="845493" cy="44350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xb\Desktop\53bf653e36a0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728" y="1707654"/>
              <a:ext cx="487235"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7" descr="G:\2016我图\两会\ooopic_10194892_b0c64675b11c678cafbc\0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2986" y="2580095"/>
            <a:ext cx="1879014"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0190916_143950"/>
          <p:cNvPicPr>
            <a:picLocks noChangeAspect="1"/>
          </p:cNvPicPr>
          <p:nvPr/>
        </p:nvPicPr>
        <p:blipFill>
          <a:blip r:embed="rId2"/>
          <a:stretch>
            <a:fillRect/>
          </a:stretch>
        </p:blipFill>
        <p:spPr>
          <a:xfrm>
            <a:off x="71120" y="1180465"/>
            <a:ext cx="3812540" cy="5654040"/>
          </a:xfrm>
          <a:prstGeom prst="rect">
            <a:avLst/>
          </a:prstGeom>
        </p:spPr>
      </p:pic>
      <p:sp>
        <p:nvSpPr>
          <p:cNvPr id="17" name="文本框 16"/>
          <p:cNvSpPr txBox="1"/>
          <p:nvPr/>
        </p:nvSpPr>
        <p:spPr>
          <a:xfrm>
            <a:off x="1318260" y="358140"/>
            <a:ext cx="5913755" cy="645160"/>
          </a:xfrm>
          <a:prstGeom prst="rect">
            <a:avLst/>
          </a:prstGeom>
          <a:noFill/>
        </p:spPr>
        <p:txBody>
          <a:bodyPr wrap="square" rtlCol="0" anchor="t">
            <a:spAutoFit/>
          </a:bodyPr>
          <a:lstStyle/>
          <a:p>
            <a:pPr>
              <a:lnSpc>
                <a:spcPct val="100000"/>
              </a:lnSpc>
            </a:pP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课堂训练</a:t>
            </a:r>
          </a:p>
        </p:txBody>
      </p:sp>
      <p:sp>
        <p:nvSpPr>
          <p:cNvPr id="3" name="文本框 2"/>
          <p:cNvSpPr txBox="1"/>
          <p:nvPr/>
        </p:nvSpPr>
        <p:spPr>
          <a:xfrm>
            <a:off x="4192270" y="1180465"/>
            <a:ext cx="7978140" cy="5775960"/>
          </a:xfrm>
          <a:prstGeom prst="rect">
            <a:avLst/>
          </a:prstGeom>
          <a:noFill/>
        </p:spPr>
        <p:txBody>
          <a:bodyPr wrap="square" rtlCol="0" anchor="t">
            <a:spAutoFit/>
          </a:bodyPr>
          <a:lstStyle/>
          <a:p>
            <a:pPr>
              <a:lnSpc>
                <a:spcPct val="120000"/>
              </a:lnSpc>
            </a:pPr>
            <a:r>
              <a:rPr lang="zh-CN" altLang="en-US" sz="2800" b="1"/>
              <a:t>4.十一届三中全会后，中国走上了快速发展的道路，其中，我国对外开放方面取得了重大的进展。我国对外开放新格局是(　　)</a:t>
            </a:r>
          </a:p>
          <a:p>
            <a:pPr>
              <a:lnSpc>
                <a:spcPct val="120000"/>
              </a:lnSpc>
            </a:pPr>
            <a:r>
              <a:rPr lang="zh-CN" altLang="en-US" sz="2800" b="1"/>
              <a:t>A.沿海开放城市——经济特区——沿海经济开放区——内地</a:t>
            </a:r>
          </a:p>
          <a:p>
            <a:pPr>
              <a:lnSpc>
                <a:spcPct val="120000"/>
              </a:lnSpc>
            </a:pPr>
            <a:r>
              <a:rPr lang="zh-CN" altLang="en-US" sz="2800" b="1"/>
              <a:t>B.经济特区——沿海开放城市——沿海经济开放区——内地</a:t>
            </a:r>
          </a:p>
          <a:p>
            <a:pPr>
              <a:lnSpc>
                <a:spcPct val="120000"/>
              </a:lnSpc>
            </a:pPr>
            <a:r>
              <a:rPr lang="zh-CN" altLang="en-US" sz="2800" b="1"/>
              <a:t>C. 经济特区 ——沿海经济开放区——沿海开放城市——内地</a:t>
            </a:r>
          </a:p>
          <a:p>
            <a:pPr>
              <a:lnSpc>
                <a:spcPct val="120000"/>
              </a:lnSpc>
            </a:pPr>
            <a:r>
              <a:rPr lang="zh-CN" altLang="en-US" sz="2800" b="1"/>
              <a:t>D.内地——经济特区——沿海开放城市——沿海经济开放区</a:t>
            </a:r>
          </a:p>
        </p:txBody>
      </p:sp>
      <p:pic>
        <p:nvPicPr>
          <p:cNvPr id="8" name="图片 7" descr="raw200.gif"/>
          <p:cNvPicPr>
            <a:picLocks noChangeAspect="1"/>
          </p:cNvPicPr>
          <p:nvPr/>
        </p:nvPicPr>
        <p:blipFill>
          <a:blip r:embed="rId3"/>
          <a:stretch>
            <a:fillRect/>
          </a:stretch>
        </p:blipFill>
        <p:spPr>
          <a:xfrm>
            <a:off x="3882073" y="3816668"/>
            <a:ext cx="785812" cy="7318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0190916_143950"/>
          <p:cNvPicPr>
            <a:picLocks noChangeAspect="1"/>
          </p:cNvPicPr>
          <p:nvPr/>
        </p:nvPicPr>
        <p:blipFill>
          <a:blip r:embed="rId2"/>
          <a:stretch>
            <a:fillRect/>
          </a:stretch>
        </p:blipFill>
        <p:spPr>
          <a:xfrm>
            <a:off x="71120" y="1180465"/>
            <a:ext cx="3812540" cy="5654040"/>
          </a:xfrm>
          <a:prstGeom prst="rect">
            <a:avLst/>
          </a:prstGeom>
        </p:spPr>
      </p:pic>
      <p:sp>
        <p:nvSpPr>
          <p:cNvPr id="17" name="文本框 16"/>
          <p:cNvSpPr txBox="1"/>
          <p:nvPr/>
        </p:nvSpPr>
        <p:spPr>
          <a:xfrm>
            <a:off x="1318260" y="358140"/>
            <a:ext cx="5913755" cy="645160"/>
          </a:xfrm>
          <a:prstGeom prst="rect">
            <a:avLst/>
          </a:prstGeom>
          <a:noFill/>
        </p:spPr>
        <p:txBody>
          <a:bodyPr wrap="square" rtlCol="0" anchor="t">
            <a:spAutoFit/>
          </a:bodyPr>
          <a:lstStyle/>
          <a:p>
            <a:pPr>
              <a:lnSpc>
                <a:spcPct val="100000"/>
              </a:lnSpc>
            </a:pP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课堂训练</a:t>
            </a:r>
          </a:p>
        </p:txBody>
      </p:sp>
      <p:sp>
        <p:nvSpPr>
          <p:cNvPr id="2" name="文本框 1"/>
          <p:cNvSpPr txBox="1"/>
          <p:nvPr/>
        </p:nvSpPr>
        <p:spPr>
          <a:xfrm>
            <a:off x="4069080" y="1180465"/>
            <a:ext cx="7933055" cy="5692775"/>
          </a:xfrm>
          <a:prstGeom prst="rect">
            <a:avLst/>
          </a:prstGeom>
          <a:noFill/>
        </p:spPr>
        <p:txBody>
          <a:bodyPr wrap="square" rtlCol="0" anchor="t">
            <a:spAutoFit/>
          </a:bodyPr>
          <a:lstStyle/>
          <a:p>
            <a:pPr algn="l">
              <a:lnSpc>
                <a:spcPct val="100000"/>
              </a:lnSpc>
              <a:spcAft>
                <a:spcPts val="0"/>
              </a:spcAft>
              <a:tabLst>
                <a:tab pos="2970530" algn="l"/>
              </a:tabLst>
            </a:pPr>
            <a:r>
              <a:rPr lang="en-US" sz="2800" b="1" kern="100" dirty="0">
                <a:latin typeface="Times New Roman" panose="02020603050405020304"/>
                <a:sym typeface="+mn-ea"/>
              </a:rPr>
              <a:t>5.</a:t>
            </a:r>
            <a:r>
              <a:rPr altLang="zh-CN" sz="2800" b="1" kern="100" dirty="0">
                <a:latin typeface="Times New Roman" panose="02020603050405020304"/>
                <a:sym typeface="+mn-ea"/>
              </a:rPr>
              <a:t>漫画《变迁》是我国改革开放40年来人民生活发生显著变化的一个缩影。下列对漫画解读正确的是(　)</a:t>
            </a:r>
          </a:p>
          <a:p>
            <a:pPr algn="l">
              <a:lnSpc>
                <a:spcPct val="100000"/>
              </a:lnSpc>
              <a:spcAft>
                <a:spcPts val="0"/>
              </a:spcAft>
              <a:tabLst>
                <a:tab pos="2970530" algn="l"/>
              </a:tabLst>
            </a:pPr>
            <a:endParaRPr lang="en-US" altLang="zh-CN" sz="2800" b="1" kern="100" dirty="0">
              <a:latin typeface="宋体" panose="02010600030101010101" pitchFamily="2" charset="-122"/>
              <a:cs typeface="Times New Roman" panose="02020603050405020304"/>
              <a:sym typeface="+mn-ea"/>
            </a:endParaRPr>
          </a:p>
          <a:p>
            <a:pPr algn="l">
              <a:lnSpc>
                <a:spcPct val="100000"/>
              </a:lnSpc>
              <a:spcAft>
                <a:spcPts val="0"/>
              </a:spcAft>
              <a:tabLst>
                <a:tab pos="2970530" algn="l"/>
              </a:tabLst>
            </a:pPr>
            <a:endParaRPr lang="en-US" altLang="zh-CN" sz="2800" b="1" kern="100" dirty="0">
              <a:latin typeface="宋体" panose="02010600030101010101" pitchFamily="2" charset="-122"/>
              <a:cs typeface="Times New Roman" panose="02020603050405020304"/>
              <a:sym typeface="+mn-ea"/>
            </a:endParaRPr>
          </a:p>
          <a:p>
            <a:pPr algn="l">
              <a:lnSpc>
                <a:spcPct val="100000"/>
              </a:lnSpc>
              <a:spcAft>
                <a:spcPts val="0"/>
              </a:spcAft>
              <a:tabLst>
                <a:tab pos="2970530" algn="l"/>
              </a:tabLst>
            </a:pPr>
            <a:endParaRPr lang="en-US" altLang="zh-CN" sz="2800" b="1" kern="100" dirty="0">
              <a:latin typeface="宋体" panose="02010600030101010101" pitchFamily="2" charset="-122"/>
              <a:cs typeface="Times New Roman" panose="02020603050405020304"/>
              <a:sym typeface="+mn-ea"/>
            </a:endParaRPr>
          </a:p>
          <a:p>
            <a:pPr algn="l">
              <a:lnSpc>
                <a:spcPct val="100000"/>
              </a:lnSpc>
              <a:spcAft>
                <a:spcPts val="0"/>
              </a:spcAft>
              <a:tabLst>
                <a:tab pos="2970530" algn="l"/>
              </a:tabLst>
            </a:pPr>
            <a:r>
              <a:rPr lang="en-US" altLang="zh-CN" sz="2800" b="1" kern="100" dirty="0">
                <a:latin typeface="宋体" panose="02010600030101010101" pitchFamily="2" charset="-122"/>
                <a:cs typeface="Times New Roman" panose="02020603050405020304"/>
                <a:sym typeface="+mn-ea"/>
              </a:rPr>
              <a:t>①人们的生活发生了巨大变化，日子过得越来越殷实　</a:t>
            </a:r>
          </a:p>
          <a:p>
            <a:pPr algn="l">
              <a:lnSpc>
                <a:spcPct val="100000"/>
              </a:lnSpc>
              <a:spcAft>
                <a:spcPts val="0"/>
              </a:spcAft>
              <a:tabLst>
                <a:tab pos="2970530" algn="l"/>
              </a:tabLst>
            </a:pPr>
            <a:r>
              <a:rPr lang="en-US" altLang="zh-CN" sz="2800" b="1" kern="100" dirty="0">
                <a:latin typeface="宋体" panose="02010600030101010101" pitchFamily="2" charset="-122"/>
                <a:cs typeface="Times New Roman" panose="02020603050405020304"/>
                <a:sym typeface="+mn-ea"/>
              </a:rPr>
              <a:t>②我国科技、教育、文化等社会事业蓬勃发展　</a:t>
            </a:r>
          </a:p>
          <a:p>
            <a:pPr algn="l">
              <a:lnSpc>
                <a:spcPct val="100000"/>
              </a:lnSpc>
              <a:spcAft>
                <a:spcPts val="0"/>
              </a:spcAft>
              <a:tabLst>
                <a:tab pos="2970530" algn="l"/>
              </a:tabLst>
            </a:pPr>
            <a:r>
              <a:rPr lang="en-US" altLang="zh-CN" sz="2800" b="1" kern="100" dirty="0">
                <a:latin typeface="宋体" panose="02010600030101010101" pitchFamily="2" charset="-122"/>
                <a:cs typeface="Times New Roman" panose="02020603050405020304"/>
                <a:sym typeface="+mn-ea"/>
              </a:rPr>
              <a:t>③对外开放是我国的基本国策　</a:t>
            </a:r>
          </a:p>
          <a:p>
            <a:pPr algn="l">
              <a:lnSpc>
                <a:spcPct val="100000"/>
              </a:lnSpc>
              <a:spcAft>
                <a:spcPts val="0"/>
              </a:spcAft>
              <a:tabLst>
                <a:tab pos="2970530" algn="l"/>
              </a:tabLst>
            </a:pPr>
            <a:r>
              <a:rPr lang="en-US" altLang="zh-CN" sz="2800" b="1" kern="100" dirty="0">
                <a:latin typeface="宋体" panose="02010600030101010101" pitchFamily="2" charset="-122"/>
                <a:cs typeface="Times New Roman" panose="02020603050405020304"/>
                <a:sym typeface="+mn-ea"/>
              </a:rPr>
              <a:t>④改革开放是决定中国命运的关键一招，提高了我国人民的生活水平</a:t>
            </a:r>
          </a:p>
          <a:p>
            <a:pPr algn="l">
              <a:lnSpc>
                <a:spcPct val="100000"/>
              </a:lnSpc>
              <a:spcAft>
                <a:spcPts val="0"/>
              </a:spcAft>
              <a:tabLst>
                <a:tab pos="2970530" algn="l"/>
              </a:tabLst>
            </a:pPr>
            <a:r>
              <a:rPr lang="en-US" altLang="zh-CN" sz="2800" b="1" kern="100" dirty="0">
                <a:latin typeface="宋体" panose="02010600030101010101" pitchFamily="2" charset="-122"/>
                <a:cs typeface="Times New Roman" panose="02020603050405020304"/>
                <a:sym typeface="+mn-ea"/>
              </a:rPr>
              <a:t>A．①②    B．②③    C．①④    D．③④</a:t>
            </a:r>
          </a:p>
        </p:txBody>
      </p:sp>
      <p:pic>
        <p:nvPicPr>
          <p:cNvPr id="8" name="图片 7" descr="raw200.gif"/>
          <p:cNvPicPr>
            <a:picLocks noChangeAspect="1"/>
          </p:cNvPicPr>
          <p:nvPr/>
        </p:nvPicPr>
        <p:blipFill>
          <a:blip r:embed="rId3"/>
          <a:stretch>
            <a:fillRect/>
          </a:stretch>
        </p:blipFill>
        <p:spPr>
          <a:xfrm>
            <a:off x="7834948" y="6141403"/>
            <a:ext cx="785812" cy="731837"/>
          </a:xfrm>
          <a:prstGeom prst="rect">
            <a:avLst/>
          </a:prstGeom>
          <a:noFill/>
          <a:ln w="9525">
            <a:noFill/>
          </a:ln>
        </p:spPr>
      </p:pic>
      <p:pic>
        <p:nvPicPr>
          <p:cNvPr id="6" name="图片 5"/>
          <p:cNvPicPr>
            <a:picLocks noChangeAspect="1"/>
          </p:cNvPicPr>
          <p:nvPr/>
        </p:nvPicPr>
        <p:blipFill>
          <a:blip r:embed="rId4"/>
          <a:stretch>
            <a:fillRect/>
          </a:stretch>
        </p:blipFill>
        <p:spPr>
          <a:xfrm>
            <a:off x="5563870" y="2125345"/>
            <a:ext cx="6438265" cy="1602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1464945" y="335915"/>
            <a:ext cx="10536555" cy="724535"/>
          </a:xfrm>
        </p:spPr>
        <p:txBody>
          <a:bodyPr>
            <a:noAutofit/>
          </a:bodyPr>
          <a:lstStyle/>
          <a:p>
            <a:pPr>
              <a:lnSpc>
                <a:spcPct val="100000"/>
              </a:lnSpc>
            </a:pPr>
            <a:r>
              <a:rPr lang="zh-CN" altLang="en-US" sz="3600" dirty="0">
                <a:sym typeface="+mn-lt"/>
              </a:rPr>
              <a:t>议题一：为什么说改革是我国的</a:t>
            </a:r>
            <a:r>
              <a:rPr lang="en-US" altLang="zh-CN" sz="3600" dirty="0">
                <a:sym typeface="+mn-lt"/>
              </a:rPr>
              <a:t>“</a:t>
            </a:r>
            <a:r>
              <a:rPr lang="zh-CN" altLang="en-US" sz="3600" dirty="0">
                <a:sym typeface="+mn-lt"/>
              </a:rPr>
              <a:t>第二次革命</a:t>
            </a:r>
            <a:r>
              <a:rPr lang="en-US" altLang="zh-CN" sz="3600" dirty="0">
                <a:sym typeface="+mn-lt"/>
              </a:rPr>
              <a:t>”</a:t>
            </a:r>
            <a:endParaRPr lang="zh-CN" altLang="en-US" sz="3600" dirty="0">
              <a:sym typeface="+mn-lt"/>
            </a:endParaRPr>
          </a:p>
        </p:txBody>
      </p:sp>
      <p:sp>
        <p:nvSpPr>
          <p:cNvPr id="5" name="文本框 4"/>
          <p:cNvSpPr txBox="1"/>
          <p:nvPr/>
        </p:nvSpPr>
        <p:spPr>
          <a:xfrm>
            <a:off x="3388995" y="1417955"/>
            <a:ext cx="8207375" cy="5113020"/>
          </a:xfrm>
          <a:prstGeom prst="rect">
            <a:avLst/>
          </a:prstGeom>
          <a:noFill/>
        </p:spPr>
        <p:txBody>
          <a:bodyPr wrap="square" rtlCol="0" anchor="t">
            <a:spAutoFit/>
          </a:bodyPr>
          <a:lstStyle/>
          <a:p>
            <a:pPr>
              <a:lnSpc>
                <a:spcPct val="170000"/>
              </a:lnSpc>
            </a:pPr>
            <a:r>
              <a:rPr lang="zh-CN" altLang="en-US" sz="4800" b="1" dirty="0">
                <a:solidFill>
                  <a:srgbClr val="C00000"/>
                </a:solidFill>
                <a:latin typeface="微软雅黑" panose="020B0503020204020204" pitchFamily="34" charset="-122"/>
                <a:ea typeface="微软雅黑" panose="020B0503020204020204" pitchFamily="34" charset="-122"/>
                <a:cs typeface="+mj-cs"/>
                <a:sym typeface="+mn-lt"/>
              </a:rPr>
              <a:t>1.建国以来党的历史上的伟大转折是什么？</a:t>
            </a:r>
          </a:p>
          <a:p>
            <a:pPr>
              <a:lnSpc>
                <a:spcPct val="170000"/>
              </a:lnSpc>
            </a:pPr>
            <a:r>
              <a:rPr lang="zh-CN" altLang="en-US" sz="4800" b="1" dirty="0">
                <a:solidFill>
                  <a:srgbClr val="C00000"/>
                </a:solidFill>
                <a:latin typeface="微软雅黑" panose="020B0503020204020204" pitchFamily="34" charset="-122"/>
                <a:ea typeface="微软雅黑" panose="020B0503020204020204" pitchFamily="34" charset="-122"/>
                <a:cs typeface="+mj-cs"/>
                <a:sym typeface="+mn-lt"/>
              </a:rPr>
              <a:t>2.改革开放的具体过程是怎样的，起到了怎样的作用？</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2879" r="14535"/>
          <a:stretch>
            <a:fillRect/>
          </a:stretch>
        </p:blipFill>
        <p:spPr>
          <a:xfrm>
            <a:off x="171427" y="2237790"/>
            <a:ext cx="2894563" cy="304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5565" y="1308100"/>
            <a:ext cx="11973560" cy="12738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5" dirty="0">
              <a:solidFill>
                <a:schemeClr val="tx1"/>
              </a:solidFill>
              <a:ea typeface="造字工房朗宋（非商用）常规体" pitchFamily="2" charset="-122"/>
            </a:endParaRPr>
          </a:p>
        </p:txBody>
      </p:sp>
      <p:sp>
        <p:nvSpPr>
          <p:cNvPr id="6" name="矩形 5"/>
          <p:cNvSpPr/>
          <p:nvPr/>
        </p:nvSpPr>
        <p:spPr>
          <a:xfrm>
            <a:off x="1279525" y="1370330"/>
            <a:ext cx="10563860" cy="1210945"/>
          </a:xfrm>
          <a:prstGeom prst="rect">
            <a:avLst/>
          </a:prstGeom>
        </p:spPr>
        <p:txBody>
          <a:bodyPr wrap="square">
            <a:spAutoFit/>
          </a:bodyPr>
          <a:lstStyle/>
          <a:p>
            <a:pPr>
              <a:lnSpc>
                <a:spcPct val="130000"/>
              </a:lnSpc>
            </a:pPr>
            <a:r>
              <a:rPr lang="en-US" altLang="zh-CN" sz="2800" b="1" dirty="0">
                <a:solidFill>
                  <a:schemeClr val="bg1"/>
                </a:solidFill>
                <a:latin typeface="造字工房朗宋（非商用）常规体" pitchFamily="2" charset="-122"/>
                <a:ea typeface="造字工房朗宋（非商用）常规体" pitchFamily="2" charset="-122"/>
              </a:rPr>
              <a:t>    </a:t>
            </a:r>
            <a:r>
              <a:rPr lang="zh-CN" altLang="zh-CN" sz="2800" b="1" dirty="0">
                <a:solidFill>
                  <a:schemeClr val="bg1"/>
                </a:solidFill>
                <a:latin typeface="造字工房朗宋（非商用）常规体" pitchFamily="2" charset="-122"/>
                <a:ea typeface="造字工房朗宋（非商用）常规体" pitchFamily="2" charset="-122"/>
              </a:rPr>
              <a:t>回望4</a:t>
            </a:r>
            <a:r>
              <a:rPr lang="en-US" altLang="zh-CN" sz="2800" b="1" dirty="0">
                <a:solidFill>
                  <a:schemeClr val="bg1"/>
                </a:solidFill>
                <a:latin typeface="造字工房朗宋（非商用）常规体" pitchFamily="2" charset="-122"/>
                <a:ea typeface="造字工房朗宋（非商用）常规体" pitchFamily="2" charset="-122"/>
              </a:rPr>
              <a:t>1</a:t>
            </a:r>
            <a:r>
              <a:rPr lang="zh-CN" altLang="zh-CN" sz="2800" b="1" dirty="0">
                <a:solidFill>
                  <a:schemeClr val="bg1"/>
                </a:solidFill>
                <a:latin typeface="造字工房朗宋（非商用）常规体" pitchFamily="2" charset="-122"/>
                <a:ea typeface="造字工房朗宋（非商用）常规体" pitchFamily="2" charset="-122"/>
              </a:rPr>
              <a:t>年改革开放的历史，中国共产党总是在一些重要时间节点上作出关键抉择，坚定不移地推进了改革开放的进程。</a:t>
            </a:r>
          </a:p>
        </p:txBody>
      </p:sp>
      <p:sp>
        <p:nvSpPr>
          <p:cNvPr id="15" name="标题 14"/>
          <p:cNvSpPr>
            <a:spLocks noGrp="1"/>
          </p:cNvSpPr>
          <p:nvPr>
            <p:ph type="title"/>
          </p:nvPr>
        </p:nvSpPr>
        <p:spPr>
          <a:xfrm>
            <a:off x="1464945" y="381635"/>
            <a:ext cx="10142220" cy="724535"/>
          </a:xfrm>
        </p:spPr>
        <p:txBody>
          <a:bodyPr>
            <a:noAutofit/>
          </a:bodyPr>
          <a:lstStyle/>
          <a:p>
            <a:pPr>
              <a:lnSpc>
                <a:spcPct val="100000"/>
              </a:lnSpc>
            </a:pPr>
            <a:r>
              <a:rPr lang="en-US" altLang="zh-CN" sz="3200" dirty="0">
                <a:sym typeface="+mn-lt"/>
              </a:rPr>
              <a:t>1.</a:t>
            </a:r>
            <a:r>
              <a:rPr lang="zh-CN" altLang="zh-CN" sz="3200" dirty="0">
                <a:sym typeface="+mn-lt"/>
              </a:rPr>
              <a:t>起步阶段</a:t>
            </a:r>
            <a:r>
              <a:rPr lang="en-US" altLang="zh-CN" sz="3200" dirty="0">
                <a:sym typeface="+mn-lt"/>
              </a:rPr>
              <a:t>1978——1992</a:t>
            </a:r>
            <a:r>
              <a:rPr lang="zh-CN" altLang="en-US" sz="3200" dirty="0">
                <a:sym typeface="+mn-lt"/>
              </a:rPr>
              <a:t>年</a:t>
            </a:r>
            <a:r>
              <a:rPr lang="en-US" altLang="zh-CN" sz="3200" dirty="0">
                <a:sym typeface="+mn-lt"/>
              </a:rPr>
              <a:t/>
            </a:r>
            <a:br>
              <a:rPr lang="en-US" altLang="zh-CN" sz="3200" dirty="0">
                <a:sym typeface="+mn-lt"/>
              </a:rPr>
            </a:br>
            <a:r>
              <a:rPr lang="en-US" altLang="zh-CN" sz="3200" dirty="0">
                <a:sym typeface="+mn-lt"/>
              </a:rPr>
              <a:t>（1</a:t>
            </a:r>
            <a:r>
              <a:rPr lang="zh-CN" altLang="en-US" sz="3200" dirty="0">
                <a:sym typeface="+mn-lt"/>
              </a:rPr>
              <a:t>）十一届三中全会：伟大的历史转折（序幕开启）</a:t>
            </a:r>
            <a:endParaRPr lang="zh-CN" altLang="zh-CN" sz="3200" dirty="0">
              <a:sym typeface="+mn-lt"/>
            </a:endParaRP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485" y="1175369"/>
            <a:ext cx="1150517" cy="1728078"/>
          </a:xfrm>
          <a:custGeom>
            <a:avLst/>
            <a:gdLst>
              <a:gd name="connsiteX0" fmla="*/ 864039 w 1728078"/>
              <a:gd name="connsiteY0" fmla="*/ 0 h 1728078"/>
              <a:gd name="connsiteX1" fmla="*/ 1728078 w 1728078"/>
              <a:gd name="connsiteY1" fmla="*/ 864039 h 1728078"/>
              <a:gd name="connsiteX2" fmla="*/ 864039 w 1728078"/>
              <a:gd name="connsiteY2" fmla="*/ 1728078 h 1728078"/>
              <a:gd name="connsiteX3" fmla="*/ 0 w 1728078"/>
              <a:gd name="connsiteY3" fmla="*/ 864039 h 1728078"/>
              <a:gd name="connsiteX4" fmla="*/ 864039 w 1728078"/>
              <a:gd name="connsiteY4" fmla="*/ 0 h 172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078" h="1728078">
                <a:moveTo>
                  <a:pt x="864039" y="0"/>
                </a:moveTo>
                <a:cubicBezTo>
                  <a:pt x="1341235" y="0"/>
                  <a:pt x="1728078" y="386843"/>
                  <a:pt x="1728078" y="864039"/>
                </a:cubicBezTo>
                <a:cubicBezTo>
                  <a:pt x="1728078" y="1341235"/>
                  <a:pt x="1341235" y="1728078"/>
                  <a:pt x="864039" y="1728078"/>
                </a:cubicBezTo>
                <a:cubicBezTo>
                  <a:pt x="386843" y="1728078"/>
                  <a:pt x="0" y="1341235"/>
                  <a:pt x="0" y="864039"/>
                </a:cubicBezTo>
                <a:cubicBezTo>
                  <a:pt x="0" y="386843"/>
                  <a:pt x="386843" y="0"/>
                  <a:pt x="864039" y="0"/>
                </a:cubicBezTo>
                <a:close/>
              </a:path>
            </a:pathLst>
          </a:custGeom>
        </p:spPr>
      </p:pic>
      <p:grpSp>
        <p:nvGrpSpPr>
          <p:cNvPr id="3" name="组合 2"/>
          <p:cNvGrpSpPr/>
          <p:nvPr/>
        </p:nvGrpSpPr>
        <p:grpSpPr>
          <a:xfrm>
            <a:off x="-95250" y="2841625"/>
            <a:ext cx="3455670" cy="3789045"/>
            <a:chOff x="-150" y="4475"/>
            <a:chExt cx="6154" cy="5967"/>
          </a:xfrm>
        </p:grpSpPr>
        <p:sp>
          <p:nvSpPr>
            <p:cNvPr id="2" name="文本框 1"/>
            <p:cNvSpPr txBox="1"/>
            <p:nvPr/>
          </p:nvSpPr>
          <p:spPr>
            <a:xfrm>
              <a:off x="154" y="7972"/>
              <a:ext cx="5750" cy="2470"/>
            </a:xfrm>
            <a:prstGeom prst="rect">
              <a:avLst/>
            </a:prstGeom>
            <a:noFill/>
          </p:spPr>
          <p:txBody>
            <a:bodyPr wrap="square" rtlCol="0" anchor="t">
              <a:spAutoFit/>
            </a:bodyPr>
            <a:lstStyle/>
            <a:p>
              <a:pPr algn="ctr"/>
              <a:r>
                <a:rPr lang="zh-CN" altLang="zh-CN" sz="3200" b="1" dirty="0">
                  <a:solidFill>
                    <a:srgbClr val="FF0000"/>
                  </a:solidFill>
                  <a:latin typeface="造字工房朗宋（非商用）常规体" pitchFamily="2" charset="-122"/>
                  <a:ea typeface="造字工房朗宋（非商用）常规体" pitchFamily="2" charset="-122"/>
                  <a:sym typeface="+mn-ea"/>
                </a:rPr>
                <a:t>党的</a:t>
              </a:r>
            </a:p>
            <a:p>
              <a:pPr algn="ctr"/>
              <a:r>
                <a:rPr lang="zh-CN" altLang="zh-CN" sz="3200" b="1" dirty="0">
                  <a:solidFill>
                    <a:srgbClr val="FF0000"/>
                  </a:solidFill>
                  <a:latin typeface="造字工房朗宋（非商用）常规体" pitchFamily="2" charset="-122"/>
                  <a:ea typeface="造字工房朗宋（非商用）常规体" pitchFamily="2" charset="-122"/>
                  <a:sym typeface="+mn-ea"/>
                </a:rPr>
                <a:t>十一届三中全会</a:t>
              </a:r>
            </a:p>
            <a:p>
              <a:pPr algn="ctr"/>
              <a:r>
                <a:rPr lang="zh-CN" altLang="zh-CN" sz="3200" b="1" dirty="0">
                  <a:solidFill>
                    <a:srgbClr val="FF0000"/>
                  </a:solidFill>
                  <a:latin typeface="造字工房朗宋（非商用）常规体" pitchFamily="2" charset="-122"/>
                  <a:ea typeface="造字工房朗宋（非商用）常规体" pitchFamily="2" charset="-122"/>
                  <a:sym typeface="+mn-ea"/>
                </a:rPr>
                <a:t>主要任务及意义</a:t>
              </a:r>
            </a:p>
          </p:txBody>
        </p:sp>
        <p:grpSp>
          <p:nvGrpSpPr>
            <p:cNvPr id="32" name="组合 31"/>
            <p:cNvGrpSpPr>
              <a:grpSpLocks noChangeAspect="1"/>
            </p:cNvGrpSpPr>
            <p:nvPr/>
          </p:nvGrpSpPr>
          <p:grpSpPr>
            <a:xfrm>
              <a:off x="-150" y="4475"/>
              <a:ext cx="6154" cy="3642"/>
              <a:chOff x="1672035" y="1687395"/>
              <a:chExt cx="938928" cy="452259"/>
            </a:xfrm>
            <a:effectLst>
              <a:outerShdw blurRad="50800" dist="38100" dir="5400000" algn="t" rotWithShape="0">
                <a:prstClr val="black">
                  <a:alpha val="40000"/>
                </a:prstClr>
              </a:outerShdw>
            </a:effectLst>
          </p:grpSpPr>
          <p:pic>
            <p:nvPicPr>
              <p:cNvPr id="33" name="Picture 2" descr="C:\Users\xb\Desktop\素材--党建\PNG--党（国）徽旗\党旗红旗\16sucai_20150709173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672035" y="1687395"/>
                <a:ext cx="845493" cy="44350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xb\Desktop\53bf653e36a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3728" y="1707654"/>
                <a:ext cx="487235" cy="432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文本框 3"/>
          <p:cNvSpPr txBox="1"/>
          <p:nvPr/>
        </p:nvSpPr>
        <p:spPr>
          <a:xfrm>
            <a:off x="3854450" y="3294380"/>
            <a:ext cx="5184775" cy="953135"/>
          </a:xfrm>
          <a:prstGeom prst="rect">
            <a:avLst/>
          </a:prstGeom>
          <a:noFill/>
        </p:spPr>
        <p:txBody>
          <a:bodyPr wrap="square" rtlCol="0" anchor="t">
            <a:spAutoFit/>
          </a:bodyPr>
          <a:lstStyle/>
          <a:p>
            <a:pPr algn="just">
              <a:lnSpc>
                <a:spcPct val="100000"/>
              </a:lnSpc>
            </a:pPr>
            <a:r>
              <a:rPr lang="zh-CN" altLang="zh-CN" sz="2800" b="1" dirty="0">
                <a:solidFill>
                  <a:srgbClr val="FF0000"/>
                </a:solidFill>
                <a:latin typeface="造字工房朗宋（非商用）常规体" pitchFamily="2" charset="-122"/>
                <a:ea typeface="造字工房朗宋（非商用）常规体" pitchFamily="2" charset="-122"/>
                <a:sym typeface="+mn-ea"/>
              </a:rPr>
              <a:t>重新确立</a:t>
            </a:r>
            <a:r>
              <a:rPr lang="zh-CN" altLang="zh-CN" sz="2800" b="1" dirty="0">
                <a:solidFill>
                  <a:schemeClr val="tx2">
                    <a:lumMod val="50000"/>
                  </a:schemeClr>
                </a:solidFill>
                <a:latin typeface="造字工房朗宋（非商用）常规体" pitchFamily="2" charset="-122"/>
                <a:ea typeface="造字工房朗宋（非商用）常规体" pitchFamily="2" charset="-122"/>
                <a:sym typeface="+mn-ea"/>
              </a:rPr>
              <a:t>了</a:t>
            </a:r>
            <a:r>
              <a:rPr lang="zh-CN" altLang="zh-CN" sz="2800" b="1" dirty="0">
                <a:solidFill>
                  <a:srgbClr val="FF0000"/>
                </a:solidFill>
                <a:latin typeface="造字工房朗宋（非商用）常规体" pitchFamily="2" charset="-122"/>
                <a:ea typeface="造字工房朗宋（非商用）常规体" pitchFamily="2" charset="-122"/>
                <a:sym typeface="+mn-ea"/>
              </a:rPr>
              <a:t>马克思主义</a:t>
            </a:r>
            <a:r>
              <a:rPr lang="zh-CN" altLang="zh-CN" sz="2800" b="1" dirty="0">
                <a:solidFill>
                  <a:schemeClr val="tx1"/>
                </a:solidFill>
                <a:latin typeface="造字工房朗宋（非商用）常规体" pitchFamily="2" charset="-122"/>
                <a:ea typeface="造字工房朗宋（非商用）常规体" pitchFamily="2" charset="-122"/>
                <a:sym typeface="+mn-ea"/>
              </a:rPr>
              <a:t>的思想路线、政治路线和组织路线。</a:t>
            </a:r>
          </a:p>
        </p:txBody>
      </p:sp>
      <p:sp>
        <p:nvSpPr>
          <p:cNvPr id="5" name="文本框 4"/>
          <p:cNvSpPr txBox="1"/>
          <p:nvPr/>
        </p:nvSpPr>
        <p:spPr>
          <a:xfrm>
            <a:off x="3914775" y="4669790"/>
            <a:ext cx="5125085" cy="953135"/>
          </a:xfrm>
          <a:prstGeom prst="rect">
            <a:avLst/>
          </a:prstGeom>
          <a:noFill/>
        </p:spPr>
        <p:txBody>
          <a:bodyPr wrap="square" rtlCol="0" anchor="t">
            <a:spAutoFit/>
          </a:bodyPr>
          <a:lstStyle/>
          <a:p>
            <a:pPr algn="just">
              <a:lnSpc>
                <a:spcPct val="100000"/>
              </a:lnSpc>
            </a:pPr>
            <a:r>
              <a:rPr lang="zh-CN" altLang="zh-CN" sz="2800" b="1" dirty="0">
                <a:solidFill>
                  <a:schemeClr val="tx1"/>
                </a:solidFill>
                <a:latin typeface="造字工房朗宋（非商用）常规体" pitchFamily="2" charset="-122"/>
                <a:ea typeface="造字工房朗宋（非商用）常规体" pitchFamily="2" charset="-122"/>
                <a:sym typeface="+mn-ea"/>
              </a:rPr>
              <a:t>确定把全党和国家</a:t>
            </a:r>
            <a:r>
              <a:rPr lang="zh-CN" altLang="zh-CN" sz="2800" b="1" dirty="0">
                <a:solidFill>
                  <a:srgbClr val="FF0000"/>
                </a:solidFill>
                <a:latin typeface="造字工房朗宋（非商用）常规体" pitchFamily="2" charset="-122"/>
                <a:ea typeface="造字工房朗宋（非商用）常规体" pitchFamily="2" charset="-122"/>
                <a:sym typeface="+mn-ea"/>
              </a:rPr>
              <a:t>工作重点转移到社会主义现代化建设上来。</a:t>
            </a:r>
          </a:p>
        </p:txBody>
      </p:sp>
      <p:sp>
        <p:nvSpPr>
          <p:cNvPr id="7" name="文本框 6"/>
          <p:cNvSpPr txBox="1"/>
          <p:nvPr/>
        </p:nvSpPr>
        <p:spPr>
          <a:xfrm>
            <a:off x="3914775" y="6138545"/>
            <a:ext cx="5124450" cy="565150"/>
          </a:xfrm>
          <a:prstGeom prst="rect">
            <a:avLst/>
          </a:prstGeom>
          <a:noFill/>
        </p:spPr>
        <p:txBody>
          <a:bodyPr wrap="square" rtlCol="0" anchor="t">
            <a:spAutoFit/>
          </a:bodyPr>
          <a:lstStyle/>
          <a:p>
            <a:pPr algn="just">
              <a:lnSpc>
                <a:spcPct val="110000"/>
              </a:lnSpc>
            </a:pPr>
            <a:r>
              <a:rPr lang="zh-CN" altLang="zh-CN" sz="2800" b="1" dirty="0">
                <a:latin typeface="造字工房朗宋（非商用）常规体" pitchFamily="2" charset="-122"/>
                <a:ea typeface="造字工房朗宋（非商用）常规体" pitchFamily="2" charset="-122"/>
                <a:sym typeface="+mn-ea"/>
              </a:rPr>
              <a:t>实行</a:t>
            </a:r>
            <a:r>
              <a:rPr lang="zh-CN" altLang="en-US" sz="2800" b="1" dirty="0">
                <a:solidFill>
                  <a:srgbClr val="FF0000"/>
                </a:solidFill>
                <a:latin typeface="造字工房朗宋（非商用）常规体" pitchFamily="2" charset="-122"/>
                <a:ea typeface="造字工房朗宋（非商用）常规体" pitchFamily="2" charset="-122"/>
                <a:sym typeface="+mn-ea"/>
              </a:rPr>
              <a:t>改革开放</a:t>
            </a:r>
            <a:r>
              <a:rPr lang="zh-CN" altLang="zh-CN" sz="2800" b="1" dirty="0">
                <a:latin typeface="造字工房朗宋（非商用）常规体" pitchFamily="2" charset="-122"/>
                <a:ea typeface="造字工房朗宋（非商用）常规体" pitchFamily="2" charset="-122"/>
                <a:sym typeface="+mn-ea"/>
              </a:rPr>
              <a:t>的重大决策</a:t>
            </a:r>
            <a:endParaRPr lang="zh-CN" altLang="en-US" sz="2800" b="1" dirty="0">
              <a:solidFill>
                <a:schemeClr val="tx2">
                  <a:lumMod val="50000"/>
                </a:schemeClr>
              </a:solidFill>
              <a:latin typeface="造字工房朗宋（非商用）常规体" pitchFamily="2" charset="-122"/>
              <a:ea typeface="造字工房朗宋（非商用）常规体" pitchFamily="2" charset="-122"/>
              <a:sym typeface="+mn-ea"/>
            </a:endParaRPr>
          </a:p>
        </p:txBody>
      </p:sp>
      <p:grpSp>
        <p:nvGrpSpPr>
          <p:cNvPr id="17" name="组合 16"/>
          <p:cNvGrpSpPr/>
          <p:nvPr/>
        </p:nvGrpSpPr>
        <p:grpSpPr>
          <a:xfrm>
            <a:off x="3596005" y="2730500"/>
            <a:ext cx="2599055" cy="3451225"/>
            <a:chOff x="6338" y="4300"/>
            <a:chExt cx="4093" cy="5435"/>
          </a:xfrm>
        </p:grpSpPr>
        <p:sp>
          <p:nvSpPr>
            <p:cNvPr id="9" name="矩形 8"/>
            <p:cNvSpPr/>
            <p:nvPr/>
          </p:nvSpPr>
          <p:spPr>
            <a:xfrm>
              <a:off x="6745" y="4300"/>
              <a:ext cx="3686" cy="5435"/>
            </a:xfrm>
            <a:prstGeom prst="rect">
              <a:avLst/>
            </a:prstGeom>
          </p:spPr>
          <p:txBody>
            <a:bodyPr wrap="square">
              <a:spAutoFit/>
            </a:bodyPr>
            <a:lstStyle/>
            <a:p>
              <a:pPr algn="just">
                <a:lnSpc>
                  <a:spcPct val="110000"/>
                </a:lnSpc>
              </a:pPr>
              <a:r>
                <a:rPr lang="en-US" altLang="zh-CN" sz="2800" b="1" dirty="0">
                  <a:solidFill>
                    <a:srgbClr val="FF0000"/>
                  </a:solidFill>
                  <a:latin typeface="造字工房朗宋（非商用）常规体" pitchFamily="2" charset="-122"/>
                  <a:ea typeface="造字工房朗宋（非商用）常规体" pitchFamily="2" charset="-122"/>
                </a:rPr>
                <a:t>(1)</a:t>
              </a:r>
              <a:r>
                <a:rPr lang="zh-CN" altLang="zh-CN" sz="2800" b="1" dirty="0">
                  <a:solidFill>
                    <a:srgbClr val="FF0000"/>
                  </a:solidFill>
                  <a:latin typeface="造字工房朗宋（非商用）常规体" pitchFamily="2" charset="-122"/>
                  <a:ea typeface="造字工房朗宋（非商用）常规体" pitchFamily="2" charset="-122"/>
                </a:rPr>
                <a:t>一个主义</a:t>
              </a:r>
              <a:endParaRPr lang="zh-CN" altLang="zh-CN" sz="2800" b="1" dirty="0">
                <a:solidFill>
                  <a:schemeClr val="tx2">
                    <a:lumMod val="50000"/>
                  </a:schemeClr>
                </a:solidFill>
                <a:latin typeface="造字工房朗宋（非商用）常规体" pitchFamily="2" charset="-122"/>
                <a:ea typeface="造字工房朗宋（非商用）常规体" pitchFamily="2" charset="-122"/>
              </a:endParaRPr>
            </a:p>
            <a:p>
              <a:pPr algn="just">
                <a:lnSpc>
                  <a:spcPct val="110000"/>
                </a:lnSpc>
              </a:pPr>
              <a:endParaRPr lang="zh-CN" altLang="zh-CN" sz="2800" b="1" dirty="0">
                <a:solidFill>
                  <a:srgbClr val="FF0000"/>
                </a:solidFill>
                <a:latin typeface="造字工房朗宋（非商用）常规体" pitchFamily="2" charset="-122"/>
                <a:ea typeface="造字工房朗宋（非商用）常规体" pitchFamily="2" charset="-122"/>
                <a:sym typeface="+mn-ea"/>
              </a:endParaRPr>
            </a:p>
            <a:p>
              <a:pPr algn="just">
                <a:lnSpc>
                  <a:spcPct val="110000"/>
                </a:lnSpc>
              </a:pPr>
              <a:endParaRPr lang="zh-CN" altLang="zh-CN" sz="2800" b="1" dirty="0">
                <a:solidFill>
                  <a:srgbClr val="FF0000"/>
                </a:solidFill>
                <a:latin typeface="造字工房朗宋（非商用）常规体" pitchFamily="2" charset="-122"/>
                <a:ea typeface="造字工房朗宋（非商用）常规体" pitchFamily="2" charset="-122"/>
                <a:sym typeface="+mn-ea"/>
              </a:endParaRPr>
            </a:p>
            <a:p>
              <a:pPr algn="just">
                <a:lnSpc>
                  <a:spcPct val="110000"/>
                </a:lnSpc>
              </a:pPr>
              <a:r>
                <a:rPr lang="zh-CN" altLang="zh-CN" sz="2800" b="1" dirty="0">
                  <a:solidFill>
                    <a:srgbClr val="FF0000"/>
                  </a:solidFill>
                  <a:latin typeface="造字工房朗宋（非商用）常规体" pitchFamily="2" charset="-122"/>
                  <a:ea typeface="造字工房朗宋（非商用）常规体" pitchFamily="2" charset="-122"/>
                  <a:sym typeface="+mn-ea"/>
                </a:rPr>
                <a:t>(2)</a:t>
              </a:r>
              <a:r>
                <a:rPr lang="zh-CN" altLang="zh-CN" sz="2800" b="1" dirty="0">
                  <a:solidFill>
                    <a:srgbClr val="FF0000"/>
                  </a:solidFill>
                  <a:latin typeface="造字工房朗宋（非商用）常规体" pitchFamily="2" charset="-122"/>
                  <a:ea typeface="造字工房朗宋（非商用）常规体" pitchFamily="2" charset="-122"/>
                </a:rPr>
                <a:t>一个重点</a:t>
              </a:r>
              <a:endParaRPr lang="zh-CN" altLang="en-US" sz="2800" b="1" dirty="0">
                <a:solidFill>
                  <a:schemeClr val="tx2">
                    <a:lumMod val="50000"/>
                  </a:schemeClr>
                </a:solidFill>
                <a:latin typeface="造字工房朗宋（非商用）常规体" pitchFamily="2" charset="-122"/>
                <a:ea typeface="造字工房朗宋（非商用）常规体" pitchFamily="2" charset="-122"/>
              </a:endParaRPr>
            </a:p>
            <a:p>
              <a:pPr algn="just">
                <a:lnSpc>
                  <a:spcPct val="110000"/>
                </a:lnSpc>
              </a:pPr>
              <a:endParaRPr lang="en-US" altLang="zh-CN" sz="2800" b="1" dirty="0">
                <a:solidFill>
                  <a:srgbClr val="FF0000"/>
                </a:solidFill>
                <a:latin typeface="造字工房朗宋（非商用）常规体" pitchFamily="2" charset="-122"/>
                <a:ea typeface="造字工房朗宋（非商用）常规体" pitchFamily="2" charset="-122"/>
                <a:sym typeface="+mn-ea"/>
              </a:endParaRPr>
            </a:p>
            <a:p>
              <a:pPr algn="just">
                <a:lnSpc>
                  <a:spcPct val="110000"/>
                </a:lnSpc>
              </a:pPr>
              <a:endParaRPr lang="en-US" altLang="zh-CN" sz="2800" b="1" dirty="0">
                <a:solidFill>
                  <a:srgbClr val="FF0000"/>
                </a:solidFill>
                <a:latin typeface="造字工房朗宋（非商用）常规体" pitchFamily="2" charset="-122"/>
                <a:ea typeface="造字工房朗宋（非商用）常规体" pitchFamily="2" charset="-122"/>
                <a:sym typeface="+mn-ea"/>
              </a:endParaRPr>
            </a:p>
            <a:p>
              <a:pPr algn="just">
                <a:lnSpc>
                  <a:spcPct val="120000"/>
                </a:lnSpc>
              </a:pPr>
              <a:r>
                <a:rPr lang="en-US" altLang="zh-CN" sz="2800" b="1" dirty="0">
                  <a:solidFill>
                    <a:srgbClr val="FF0000"/>
                  </a:solidFill>
                  <a:latin typeface="造字工房朗宋（非商用）常规体" pitchFamily="2" charset="-122"/>
                  <a:ea typeface="造字工房朗宋（非商用）常规体" pitchFamily="2" charset="-122"/>
                  <a:sym typeface="+mn-ea"/>
                </a:rPr>
                <a:t>(3)</a:t>
              </a:r>
              <a:r>
                <a:rPr lang="zh-CN" altLang="en-US" sz="2800" b="1" dirty="0">
                  <a:solidFill>
                    <a:srgbClr val="FF0000"/>
                  </a:solidFill>
                  <a:latin typeface="造字工房朗宋（非商用）常规体" pitchFamily="2" charset="-122"/>
                  <a:ea typeface="造字工房朗宋（非商用）常规体" pitchFamily="2" charset="-122"/>
                </a:rPr>
                <a:t>一个决策</a:t>
              </a:r>
              <a:endParaRPr lang="zh-CN" altLang="en-US" sz="2800" b="1" dirty="0">
                <a:solidFill>
                  <a:schemeClr val="tx2">
                    <a:lumMod val="50000"/>
                  </a:schemeClr>
                </a:solidFill>
                <a:latin typeface="造字工房朗宋（非商用）常规体" pitchFamily="2" charset="-122"/>
                <a:ea typeface="造字工房朗宋（非商用）常规体" pitchFamily="2" charset="-122"/>
              </a:endParaRPr>
            </a:p>
          </p:txBody>
        </p:sp>
        <p:sp>
          <p:nvSpPr>
            <p:cNvPr id="14" name="左大括号 13"/>
            <p:cNvSpPr/>
            <p:nvPr/>
          </p:nvSpPr>
          <p:spPr>
            <a:xfrm>
              <a:off x="6338" y="4758"/>
              <a:ext cx="407" cy="4451"/>
            </a:xfrm>
            <a:prstGeom prst="leftBrace">
              <a:avLst/>
            </a:prstGeom>
            <a:ln w="73025"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9" name="右箭头 18"/>
          <p:cNvSpPr/>
          <p:nvPr/>
        </p:nvSpPr>
        <p:spPr>
          <a:xfrm>
            <a:off x="9039860" y="4247515"/>
            <a:ext cx="1017270" cy="581025"/>
          </a:xfrm>
          <a:prstGeom prst="rightArrow">
            <a:avLst/>
          </a:prstGeom>
          <a:gradFill>
            <a:gsLst>
              <a:gs pos="10000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057130" y="2809875"/>
            <a:ext cx="2037715" cy="3881755"/>
          </a:xfrm>
          <a:prstGeom prst="rect">
            <a:avLst/>
          </a:prstGeom>
          <a:noFill/>
        </p:spPr>
        <p:txBody>
          <a:bodyPr wrap="square" rtlCol="0" anchor="t">
            <a:spAutoFit/>
          </a:bodyPr>
          <a:lstStyle/>
          <a:p>
            <a:pPr>
              <a:lnSpc>
                <a:spcPct val="110000"/>
              </a:lnSpc>
            </a:pPr>
            <a:r>
              <a:rPr lang="zh-CN" altLang="zh-CN" sz="2800" b="1" dirty="0">
                <a:latin typeface="造字工房朗宋（非商用）常规体" pitchFamily="2" charset="-122"/>
                <a:ea typeface="造字工房朗宋（非商用）常规体" pitchFamily="2" charset="-122"/>
                <a:sym typeface="+mn-ea"/>
              </a:rPr>
              <a:t>党历史上一次具有深远意义的</a:t>
            </a:r>
            <a:r>
              <a:rPr lang="zh-CN" altLang="zh-CN" sz="2800" b="1" dirty="0">
                <a:solidFill>
                  <a:srgbClr val="FF0000"/>
                </a:solidFill>
                <a:latin typeface="造字工房朗宋（非商用）常规体" pitchFamily="2" charset="-122"/>
                <a:ea typeface="造字工房朗宋（非商用）常规体" pitchFamily="2" charset="-122"/>
                <a:sym typeface="+mn-ea"/>
              </a:rPr>
              <a:t>伟大转折</a:t>
            </a:r>
            <a:r>
              <a:rPr lang="zh-CN" altLang="zh-CN" sz="2800" b="1" dirty="0">
                <a:latin typeface="造字工房朗宋（非商用）常规体" pitchFamily="2" charset="-122"/>
                <a:ea typeface="造字工房朗宋（非商用）常规体" pitchFamily="2" charset="-122"/>
                <a:sym typeface="+mn-ea"/>
              </a:rPr>
              <a:t>，开启了</a:t>
            </a:r>
            <a:r>
              <a:rPr lang="zh-CN" altLang="zh-CN" sz="2800" b="1" dirty="0">
                <a:solidFill>
                  <a:srgbClr val="FF0000"/>
                </a:solidFill>
                <a:latin typeface="造字工房朗宋（非商用）常规体" pitchFamily="2" charset="-122"/>
                <a:ea typeface="造字工房朗宋（非商用）常规体" pitchFamily="2" charset="-122"/>
                <a:sym typeface="+mn-ea"/>
              </a:rPr>
              <a:t>改革开放</a:t>
            </a:r>
            <a:r>
              <a:rPr lang="zh-CN" altLang="zh-CN" sz="2800" b="1" dirty="0">
                <a:latin typeface="造字工房朗宋（非商用）常规体" pitchFamily="2" charset="-122"/>
                <a:ea typeface="造字工房朗宋（非商用）常规体" pitchFamily="2" charset="-122"/>
                <a:sym typeface="+mn-ea"/>
              </a:rPr>
              <a:t>和社会主义</a:t>
            </a:r>
            <a:r>
              <a:rPr lang="zh-CN" altLang="zh-CN" sz="2800" b="1" dirty="0">
                <a:solidFill>
                  <a:srgbClr val="FF0000"/>
                </a:solidFill>
                <a:latin typeface="造字工房朗宋（非商用）常规体" pitchFamily="2" charset="-122"/>
                <a:ea typeface="造字工房朗宋（非商用）常规体" pitchFamily="2" charset="-122"/>
                <a:sym typeface="+mn-ea"/>
              </a:rPr>
              <a:t>现代化建设新时期</a:t>
            </a:r>
            <a:r>
              <a:rPr lang="zh-CN" altLang="zh-CN" sz="2800" dirty="0">
                <a:solidFill>
                  <a:schemeClr val="tx2">
                    <a:lumMod val="50000"/>
                  </a:schemeClr>
                </a:solidFill>
                <a:latin typeface="造字工房朗宋（非商用）常规体" pitchFamily="2" charset="-122"/>
                <a:ea typeface="造字工房朗宋（非商用）常规体" pitchFamily="2" charset="-122"/>
                <a:sym typeface="+mn-ea"/>
              </a:rPr>
              <a:t>。</a:t>
            </a:r>
          </a:p>
        </p:txBody>
      </p:sp>
    </p:spTree>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par>
                          <p:cTn id="18" fill="hold">
                            <p:stCondLst>
                              <p:cond delay="1500"/>
                            </p:stCondLst>
                            <p:childTnLst>
                              <p:par>
                                <p:cTn id="19" presetID="31" presetClass="entr" presetSubtype="0" fill="hold" grpId="0" nodeType="afterEffect">
                                  <p:stCondLst>
                                    <p:cond delay="0"/>
                                  </p:stCondLst>
                                  <p:iterate type="lt">
                                    <p:tmPct val="5000"/>
                                  </p:iterate>
                                  <p:childTnLst>
                                    <p:set>
                                      <p:cBhvr>
                                        <p:cTn id="20" dur="1" fill="hold">
                                          <p:stCondLst>
                                            <p:cond delay="0"/>
                                          </p:stCondLst>
                                        </p:cTn>
                                        <p:tgtEl>
                                          <p:spTgt spid="6"/>
                                        </p:tgtEl>
                                        <p:attrNameLst>
                                          <p:attrName>style.visibility</p:attrName>
                                        </p:attrNameLst>
                                      </p:cBhvr>
                                      <p:to>
                                        <p:strVal val="visible"/>
                                      </p:to>
                                    </p:set>
                                    <p:anim calcmode="lin" valueType="num">
                                      <p:cBhvr>
                                        <p:cTn id="21" dur="650" fill="hold"/>
                                        <p:tgtEl>
                                          <p:spTgt spid="6"/>
                                        </p:tgtEl>
                                        <p:attrNameLst>
                                          <p:attrName>ppt_w</p:attrName>
                                        </p:attrNameLst>
                                      </p:cBhvr>
                                      <p:tavLst>
                                        <p:tav tm="0">
                                          <p:val>
                                            <p:fltVal val="0"/>
                                          </p:val>
                                        </p:tav>
                                        <p:tav tm="100000">
                                          <p:val>
                                            <p:strVal val="#ppt_w"/>
                                          </p:val>
                                        </p:tav>
                                      </p:tavLst>
                                    </p:anim>
                                    <p:anim calcmode="lin" valueType="num">
                                      <p:cBhvr>
                                        <p:cTn id="22" dur="650" fill="hold"/>
                                        <p:tgtEl>
                                          <p:spTgt spid="6"/>
                                        </p:tgtEl>
                                        <p:attrNameLst>
                                          <p:attrName>ppt_h</p:attrName>
                                        </p:attrNameLst>
                                      </p:cBhvr>
                                      <p:tavLst>
                                        <p:tav tm="0">
                                          <p:val>
                                            <p:fltVal val="0"/>
                                          </p:val>
                                        </p:tav>
                                        <p:tav tm="100000">
                                          <p:val>
                                            <p:strVal val="#ppt_h"/>
                                          </p:val>
                                        </p:tav>
                                      </p:tavLst>
                                    </p:anim>
                                    <p:anim calcmode="lin" valueType="num">
                                      <p:cBhvr>
                                        <p:cTn id="23" dur="650" fill="hold"/>
                                        <p:tgtEl>
                                          <p:spTgt spid="6"/>
                                        </p:tgtEl>
                                        <p:attrNameLst>
                                          <p:attrName>style.rotation</p:attrName>
                                        </p:attrNameLst>
                                      </p:cBhvr>
                                      <p:tavLst>
                                        <p:tav tm="0">
                                          <p:val>
                                            <p:fltVal val="90"/>
                                          </p:val>
                                        </p:tav>
                                        <p:tav tm="100000">
                                          <p:val>
                                            <p:fltVal val="0"/>
                                          </p:val>
                                        </p:tav>
                                      </p:tavLst>
                                    </p:anim>
                                    <p:animEffect transition="in" filter="fade">
                                      <p:cBhvr>
                                        <p:cTn id="24" dur="650"/>
                                        <p:tgtEl>
                                          <p:spTgt spid="6"/>
                                        </p:tgtEl>
                                      </p:cBhvr>
                                    </p:animEffect>
                                  </p:childTnLst>
                                </p:cTn>
                              </p:par>
                            </p:childTnLst>
                          </p:cTn>
                        </p:par>
                        <p:par>
                          <p:cTn id="25" fill="hold">
                            <p:stCondLst>
                              <p:cond delay="3469"/>
                            </p:stCondLst>
                            <p:childTnLst>
                              <p:par>
                                <p:cTn id="26" presetID="22" presetClass="entr" presetSubtype="4"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par>
                          <p:cTn id="29" fill="hold">
                            <p:stCondLst>
                              <p:cond delay="3969"/>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1500"/>
                            </p:stCondLst>
                            <p:childTnLst>
                              <p:par>
                                <p:cTn id="47" presetID="22" presetClass="entr" presetSubtype="4"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childTnLst>
                          </p:cTn>
                        </p:par>
                        <p:par>
                          <p:cTn id="50" fill="hold">
                            <p:stCondLst>
                              <p:cond delay="2000"/>
                            </p:stCondLst>
                            <p:childTnLst>
                              <p:par>
                                <p:cTn id="51" presetID="22" presetClass="entr" presetSubtype="4"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down)">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6" grpId="0"/>
      <p:bldP spid="15" grpId="0"/>
      <p:bldP spid="4" grpId="0"/>
      <p:bldP spid="5" grpId="0"/>
      <p:bldP spid="7" grpId="0"/>
      <p:bldP spid="19"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0628630" y="1200150"/>
            <a:ext cx="1411605" cy="5507990"/>
          </a:xfrm>
          <a:prstGeom prst="rect">
            <a:avLst/>
          </a:prstGeom>
          <a:noFill/>
        </p:spPr>
        <p:txBody>
          <a:bodyPr wrap="square" rtlCol="0" anchor="t">
            <a:spAutoFit/>
          </a:bodyPr>
          <a:lstStyle/>
          <a:p>
            <a:pPr indent="0" algn="l">
              <a:lnSpc>
                <a:spcPct val="100000"/>
              </a:lnSpc>
              <a:buFont typeface="Wingdings" panose="05000000000000000000" pitchFamily="2" charset="2"/>
              <a:buNone/>
            </a:pPr>
            <a:r>
              <a:rPr lang="zh-CN" altLang="zh-CN" sz="3200" b="1" dirty="0">
                <a:ea typeface="造字工房朗宋（非商用）常规体" pitchFamily="2" charset="-122"/>
                <a:sym typeface="+mn-ea"/>
              </a:rPr>
              <a:t>农村改革率先取得突破，</a:t>
            </a:r>
            <a:r>
              <a:rPr lang="zh-CN" altLang="en-US" sz="3200" b="1" dirty="0">
                <a:solidFill>
                  <a:srgbClr val="C00000"/>
                </a:solidFill>
                <a:ea typeface="造字工房朗宋（非商用）常规体" pitchFamily="2" charset="-122"/>
                <a:sym typeface="+mn-ea"/>
              </a:rPr>
              <a:t>家庭联产承包责任制</a:t>
            </a:r>
            <a:r>
              <a:rPr lang="zh-CN" altLang="en-US" sz="3200" b="1" dirty="0">
                <a:solidFill>
                  <a:schemeClr val="tx1"/>
                </a:solidFill>
                <a:ea typeface="造字工房朗宋（非商用）常规体" pitchFamily="2" charset="-122"/>
                <a:sym typeface="+mn-ea"/>
              </a:rPr>
              <a:t>得以</a:t>
            </a:r>
            <a:r>
              <a:rPr lang="zh-CN" altLang="zh-CN" sz="3200" b="1" dirty="0">
                <a:ea typeface="造字工房朗宋（非商用）常规体" pitchFamily="2" charset="-122"/>
                <a:sym typeface="+mn-ea"/>
              </a:rPr>
              <a:t>推广。</a:t>
            </a:r>
            <a:r>
              <a:rPr lang="zh-CN" altLang="en-US" sz="3200" b="1" dirty="0">
                <a:solidFill>
                  <a:srgbClr val="C00000"/>
                </a:solidFill>
                <a:ea typeface="造字工房朗宋（非商用）常规体" pitchFamily="2" charset="-122"/>
                <a:sym typeface="+mn-ea"/>
              </a:rPr>
              <a:t>乡镇企业迅速发展</a:t>
            </a:r>
            <a:r>
              <a:rPr lang="zh-CN" altLang="zh-CN" sz="3200" b="1" dirty="0">
                <a:ea typeface="造字工房朗宋（非商用）常规体" pitchFamily="2" charset="-122"/>
                <a:sym typeface="+mn-ea"/>
              </a:rPr>
              <a:t>。</a:t>
            </a:r>
          </a:p>
        </p:txBody>
      </p:sp>
      <p:pic>
        <p:nvPicPr>
          <p:cNvPr id="5" name="图片 4"/>
          <p:cNvPicPr>
            <a:picLocks noChangeAspect="1"/>
          </p:cNvPicPr>
          <p:nvPr/>
        </p:nvPicPr>
        <p:blipFill>
          <a:blip r:embed="rId2"/>
          <a:stretch>
            <a:fillRect/>
          </a:stretch>
        </p:blipFill>
        <p:spPr>
          <a:xfrm>
            <a:off x="29210" y="1131570"/>
            <a:ext cx="10476230" cy="5645150"/>
          </a:xfrm>
          <a:prstGeom prst="rect">
            <a:avLst/>
          </a:prstGeom>
        </p:spPr>
      </p:pic>
      <p:sp>
        <p:nvSpPr>
          <p:cNvPr id="6" name="文本框 5"/>
          <p:cNvSpPr txBox="1"/>
          <p:nvPr/>
        </p:nvSpPr>
        <p:spPr>
          <a:xfrm>
            <a:off x="1243330" y="354330"/>
            <a:ext cx="9151620" cy="645160"/>
          </a:xfrm>
          <a:prstGeom prst="rect">
            <a:avLst/>
          </a:prstGeom>
          <a:noFill/>
        </p:spPr>
        <p:txBody>
          <a:bodyPr wrap="none" rtlCol="0" anchor="t">
            <a:spAutoFit/>
          </a:bodyPr>
          <a:lstStyle/>
          <a:p>
            <a:pPr>
              <a:lnSpc>
                <a:spcPct val="100000"/>
              </a:lnSpc>
            </a:pP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a:t>
            </a:r>
            <a:r>
              <a:rPr lang="en-US" altLang="zh-CN" sz="3600" b="1" dirty="0">
                <a:solidFill>
                  <a:srgbClr val="C00000"/>
                </a:solidFill>
                <a:latin typeface="微软雅黑" panose="020B0503020204020204" pitchFamily="34" charset="-122"/>
                <a:ea typeface="微软雅黑" panose="020B0503020204020204" pitchFamily="34" charset="-122"/>
                <a:cs typeface="+mj-cs"/>
                <a:sym typeface="+mn-ea"/>
              </a:rPr>
              <a:t>2</a:t>
            </a: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）改革突破口：农村家庭联产承包责任制</a:t>
            </a:r>
            <a:endParaRPr lang="zh-CN" alt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70940" y="3503295"/>
            <a:ext cx="10719435" cy="645160"/>
          </a:xfrm>
          <a:prstGeom prst="rect">
            <a:avLst/>
          </a:prstGeom>
          <a:noFill/>
        </p:spPr>
        <p:txBody>
          <a:bodyPr wrap="square" rtlCol="0" anchor="t">
            <a:spAutoFit/>
          </a:bodyPr>
          <a:lstStyle/>
          <a:p>
            <a:pPr algn="ctr">
              <a:lnSpc>
                <a:spcPct val="100000"/>
              </a:lnSpc>
            </a:pPr>
            <a:r>
              <a:rPr lang="zh-CN" altLang="en-US" sz="3600" b="1" dirty="0">
                <a:solidFill>
                  <a:srgbClr val="00B0F0"/>
                </a:solidFill>
                <a:latin typeface="微软雅黑" panose="020B0503020204020204" pitchFamily="34" charset="-122"/>
                <a:ea typeface="微软雅黑" panose="020B0503020204020204" pitchFamily="34" charset="-122"/>
                <a:cs typeface="+mj-cs"/>
              </a:rPr>
              <a:t>没有农村的大胆改革，也就没有我们！</a:t>
            </a:r>
          </a:p>
        </p:txBody>
      </p:sp>
      <p:sp>
        <p:nvSpPr>
          <p:cNvPr id="4" name="文本框 3"/>
          <p:cNvSpPr txBox="1"/>
          <p:nvPr/>
        </p:nvSpPr>
        <p:spPr>
          <a:xfrm>
            <a:off x="205740" y="1410335"/>
            <a:ext cx="614045" cy="5077460"/>
          </a:xfrm>
          <a:prstGeom prst="rect">
            <a:avLst/>
          </a:prstGeom>
          <a:noFill/>
        </p:spPr>
        <p:txBody>
          <a:bodyPr wrap="square" rtlCol="0" anchor="t">
            <a:spAutoFit/>
          </a:bodyPr>
          <a:lstStyle/>
          <a:p>
            <a:pPr>
              <a:lnSpc>
                <a:spcPct val="100000"/>
              </a:lnSpc>
            </a:pPr>
            <a:r>
              <a:rPr lang="zh-CN" altLang="en-US" sz="3600" b="1" dirty="0">
                <a:solidFill>
                  <a:srgbClr val="00B0F0"/>
                </a:solidFill>
                <a:latin typeface="微软雅黑" panose="020B0503020204020204" pitchFamily="34" charset="-122"/>
                <a:ea typeface="微软雅黑" panose="020B0503020204020204" pitchFamily="34" charset="-122"/>
                <a:cs typeface="+mj-cs"/>
              </a:rPr>
              <a:t>异军突起的乡镇企业</a:t>
            </a:r>
          </a:p>
        </p:txBody>
      </p:sp>
      <p:pic>
        <p:nvPicPr>
          <p:cNvPr id="2" name="图片 1"/>
          <p:cNvPicPr>
            <a:picLocks noChangeAspect="1"/>
          </p:cNvPicPr>
          <p:nvPr/>
        </p:nvPicPr>
        <p:blipFill>
          <a:blip r:embed="rId2"/>
          <a:stretch>
            <a:fillRect/>
          </a:stretch>
        </p:blipFill>
        <p:spPr>
          <a:xfrm>
            <a:off x="1008380" y="4312285"/>
            <a:ext cx="3346450" cy="2348230"/>
          </a:xfrm>
          <a:prstGeom prst="rect">
            <a:avLst/>
          </a:prstGeom>
        </p:spPr>
      </p:pic>
      <p:pic>
        <p:nvPicPr>
          <p:cNvPr id="5" name="图片 4" descr="IMG_20190916_005741"/>
          <p:cNvPicPr>
            <a:picLocks noChangeAspect="1"/>
          </p:cNvPicPr>
          <p:nvPr/>
        </p:nvPicPr>
        <p:blipFill>
          <a:blip r:embed="rId3"/>
          <a:stretch>
            <a:fillRect/>
          </a:stretch>
        </p:blipFill>
        <p:spPr>
          <a:xfrm>
            <a:off x="1009015" y="1160145"/>
            <a:ext cx="3430905" cy="2179320"/>
          </a:xfrm>
          <a:prstGeom prst="rect">
            <a:avLst/>
          </a:prstGeom>
        </p:spPr>
      </p:pic>
      <p:pic>
        <p:nvPicPr>
          <p:cNvPr id="6" name="图片 5" descr="IMG_20190916_005805"/>
          <p:cNvPicPr>
            <a:picLocks noChangeAspect="1"/>
          </p:cNvPicPr>
          <p:nvPr/>
        </p:nvPicPr>
        <p:blipFill>
          <a:blip r:embed="rId4"/>
          <a:stretch>
            <a:fillRect/>
          </a:stretch>
        </p:blipFill>
        <p:spPr>
          <a:xfrm>
            <a:off x="4683125" y="1160145"/>
            <a:ext cx="3695700" cy="2179320"/>
          </a:xfrm>
          <a:prstGeom prst="rect">
            <a:avLst/>
          </a:prstGeom>
        </p:spPr>
      </p:pic>
      <p:pic>
        <p:nvPicPr>
          <p:cNvPr id="7" name="图片 6" descr="IMG_20190916_005828"/>
          <p:cNvPicPr>
            <a:picLocks noChangeAspect="1"/>
          </p:cNvPicPr>
          <p:nvPr/>
        </p:nvPicPr>
        <p:blipFill>
          <a:blip r:embed="rId5"/>
          <a:stretch>
            <a:fillRect/>
          </a:stretch>
        </p:blipFill>
        <p:spPr>
          <a:xfrm>
            <a:off x="4683125" y="4312920"/>
            <a:ext cx="3695065" cy="2347595"/>
          </a:xfrm>
          <a:prstGeom prst="rect">
            <a:avLst/>
          </a:prstGeom>
        </p:spPr>
      </p:pic>
      <p:pic>
        <p:nvPicPr>
          <p:cNvPr id="8" name="图片 7"/>
          <p:cNvPicPr>
            <a:picLocks noChangeAspect="1"/>
          </p:cNvPicPr>
          <p:nvPr/>
        </p:nvPicPr>
        <p:blipFill>
          <a:blip r:embed="rId6"/>
          <a:stretch>
            <a:fillRect/>
          </a:stretch>
        </p:blipFill>
        <p:spPr>
          <a:xfrm>
            <a:off x="8532495" y="1160780"/>
            <a:ext cx="3533140" cy="2142490"/>
          </a:xfrm>
          <a:prstGeom prst="rect">
            <a:avLst/>
          </a:prstGeom>
        </p:spPr>
      </p:pic>
      <p:pic>
        <p:nvPicPr>
          <p:cNvPr id="9" name="图片 8"/>
          <p:cNvPicPr>
            <a:picLocks noChangeAspect="1"/>
          </p:cNvPicPr>
          <p:nvPr/>
        </p:nvPicPr>
        <p:blipFill>
          <a:blip r:embed="rId7"/>
          <a:stretch>
            <a:fillRect/>
          </a:stretch>
        </p:blipFill>
        <p:spPr>
          <a:xfrm>
            <a:off x="8532495" y="4312285"/>
            <a:ext cx="3564255" cy="2347595"/>
          </a:xfrm>
          <a:prstGeom prst="rect">
            <a:avLst/>
          </a:prstGeom>
        </p:spPr>
      </p:pic>
      <p:sp>
        <p:nvSpPr>
          <p:cNvPr id="10" name="文本框 9"/>
          <p:cNvSpPr txBox="1"/>
          <p:nvPr/>
        </p:nvSpPr>
        <p:spPr>
          <a:xfrm>
            <a:off x="1472565" y="450850"/>
            <a:ext cx="10719435" cy="645160"/>
          </a:xfrm>
          <a:prstGeom prst="rect">
            <a:avLst/>
          </a:prstGeom>
          <a:noFill/>
        </p:spPr>
        <p:txBody>
          <a:bodyPr wrap="square" rtlCol="0" anchor="t">
            <a:spAutoFit/>
          </a:bodyPr>
          <a:lstStyle/>
          <a:p>
            <a:pPr>
              <a:lnSpc>
                <a:spcPct val="100000"/>
              </a:lnSpc>
            </a:pP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a:t>
            </a:r>
            <a:r>
              <a:rPr lang="en-US" altLang="zh-CN" sz="3600" b="1" dirty="0">
                <a:solidFill>
                  <a:srgbClr val="C00000"/>
                </a:solidFill>
                <a:latin typeface="微软雅黑" panose="020B0503020204020204" pitchFamily="34" charset="-122"/>
                <a:ea typeface="微软雅黑" panose="020B0503020204020204" pitchFamily="34" charset="-122"/>
                <a:cs typeface="+mj-cs"/>
                <a:sym typeface="+mn-ea"/>
              </a:rPr>
              <a:t>2</a:t>
            </a:r>
            <a:r>
              <a:rPr lang="zh-CN" altLang="en-US" sz="3600" b="1" dirty="0">
                <a:solidFill>
                  <a:srgbClr val="C00000"/>
                </a:solidFill>
                <a:latin typeface="微软雅黑" panose="020B0503020204020204" pitchFamily="34" charset="-122"/>
                <a:ea typeface="微软雅黑" panose="020B0503020204020204" pitchFamily="34" charset="-122"/>
                <a:cs typeface="+mj-cs"/>
                <a:sym typeface="+mn-ea"/>
              </a:rPr>
              <a:t>）改革突破口：农村家庭联产承包责任制</a:t>
            </a:r>
            <a:endParaRPr lang="zh-CN" altLang="en-US" sz="3600" b="1"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22" presetClass="entr" presetSubtype="4" fill="hold" nodeType="after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wipe(down)">
                                      <p:cBhvr>
                                        <p:cTn id="5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t="15492"/>
          <a:stretch>
            <a:fillRect/>
          </a:stretch>
        </p:blipFill>
        <p:spPr>
          <a:xfrm>
            <a:off x="725170" y="1404620"/>
            <a:ext cx="11106150" cy="495681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1098</Words>
  <Application>Microsoft Office PowerPoint</Application>
  <PresentationFormat>宽屏</PresentationFormat>
  <Paragraphs>164</Paragraphs>
  <Slides>41</Slides>
  <Notes>13</Notes>
  <HiddenSlides>0</HiddenSlides>
  <MMClips>2</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41</vt:i4>
      </vt:variant>
    </vt:vector>
  </HeadingPairs>
  <TitlesOfParts>
    <vt:vector size="58" baseType="lpstr">
      <vt:lpstr>等线</vt:lpstr>
      <vt:lpstr>等线 Light</vt:lpstr>
      <vt:lpstr>宋体</vt:lpstr>
      <vt:lpstr>微软雅黑</vt:lpstr>
      <vt:lpstr>造字工房朗宋（非商用）常规体</vt:lpstr>
      <vt:lpstr>Arial</vt:lpstr>
      <vt:lpstr>Calibri</vt:lpstr>
      <vt:lpstr>Calibri Light</vt:lpstr>
      <vt:lpstr>Courier New</vt:lpstr>
      <vt:lpstr>Impact</vt:lpstr>
      <vt:lpstr>Times New Roman</vt:lpstr>
      <vt:lpstr>Verdana</vt:lpstr>
      <vt:lpstr>Wingdings</vt:lpstr>
      <vt:lpstr>Office 主题​​</vt:lpstr>
      <vt:lpstr>Office 主题</vt:lpstr>
      <vt:lpstr>1_Office 主题</vt:lpstr>
      <vt:lpstr>Office 主题</vt:lpstr>
      <vt:lpstr>PowerPoint 演示文稿</vt:lpstr>
      <vt:lpstr>PowerPoint 演示文稿</vt:lpstr>
      <vt:lpstr>PowerPoint 演示文稿</vt:lpstr>
      <vt:lpstr>PowerPoint 演示文稿</vt:lpstr>
      <vt:lpstr>议题一：为什么说改革是我国的“第二次革命”</vt:lpstr>
      <vt:lpstr>1.起步阶段1978——1992年 （1）十一届三中全会：伟大的历史转折（序幕开启）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2.改革开放的意义</vt:lpstr>
      <vt:lpstr>PowerPoint 演示文稿</vt:lpstr>
      <vt:lpstr>PowerPoint 演示文稿</vt:lpstr>
      <vt:lpstr>深圳因改革开放而蜕变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改革开放2视频</dc:title>
  <dc:creator>3</dc:creator>
  <cp:lastModifiedBy>admin</cp:lastModifiedBy>
  <cp:revision>58</cp:revision>
  <dcterms:created xsi:type="dcterms:W3CDTF">2018-09-05T07:45:00Z</dcterms:created>
  <dcterms:modified xsi:type="dcterms:W3CDTF">2020-09-23T07:10:16Z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